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85" r:id="rId3"/>
    <p:sldId id="257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73" r:id="rId12"/>
    <p:sldId id="274" r:id="rId13"/>
    <p:sldId id="276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436" r:id="rId44"/>
    <p:sldId id="306" r:id="rId45"/>
    <p:sldId id="435" r:id="rId46"/>
    <p:sldId id="341" r:id="rId47"/>
    <p:sldId id="307" r:id="rId48"/>
    <p:sldId id="308" r:id="rId49"/>
    <p:sldId id="309" r:id="rId50"/>
    <p:sldId id="310" r:id="rId51"/>
    <p:sldId id="311" r:id="rId52"/>
    <p:sldId id="312" r:id="rId53"/>
    <p:sldId id="328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9" r:id="rId63"/>
    <p:sldId id="321" r:id="rId64"/>
    <p:sldId id="322" r:id="rId65"/>
    <p:sldId id="323" r:id="rId66"/>
    <p:sldId id="331" r:id="rId67"/>
    <p:sldId id="324" r:id="rId68"/>
    <p:sldId id="325" r:id="rId69"/>
    <p:sldId id="326" r:id="rId70"/>
    <p:sldId id="332" r:id="rId71"/>
    <p:sldId id="327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  <p:sldId id="447" r:id="rId83"/>
    <p:sldId id="448" r:id="rId84"/>
    <p:sldId id="449" r:id="rId85"/>
    <p:sldId id="433" r:id="rId8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96061-9D96-4074-8D93-C17F7B8054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E9B7EEB-BAFB-44C3-A267-3D5D13E2C3C3}">
      <dgm:prSet/>
      <dgm:spPr/>
      <dgm:t>
        <a:bodyPr/>
        <a:lstStyle/>
        <a:p>
          <a:r>
            <a:rPr lang="es-MX"/>
            <a:t>Take advantage from the learning of a complex model and the low computational cost of a lower-level model*.</a:t>
          </a:r>
        </a:p>
      </dgm:t>
    </dgm:pt>
    <dgm:pt modelId="{B4A75D7B-57B8-48E5-9F2B-E5706E0673B2}" type="parTrans" cxnId="{E8DCD5FE-E570-4342-9098-5EFAC8EA3470}">
      <dgm:prSet/>
      <dgm:spPr/>
      <dgm:t>
        <a:bodyPr/>
        <a:lstStyle/>
        <a:p>
          <a:endParaRPr lang="en-US"/>
        </a:p>
      </dgm:t>
    </dgm:pt>
    <dgm:pt modelId="{994F13EF-54EA-4FC8-A4BD-0647A4BD545F}" type="sibTrans" cxnId="{E8DCD5FE-E570-4342-9098-5EFAC8EA3470}">
      <dgm:prSet/>
      <dgm:spPr/>
      <dgm:t>
        <a:bodyPr/>
        <a:lstStyle/>
        <a:p>
          <a:endParaRPr lang="en-US"/>
        </a:p>
      </dgm:t>
    </dgm:pt>
    <dgm:pt modelId="{DD4C2986-045E-4530-97D0-76CEF2C0ED3F}">
      <dgm:prSet/>
      <dgm:spPr/>
      <dgm:t>
        <a:bodyPr/>
        <a:lstStyle/>
        <a:p>
          <a:r>
            <a:rPr lang="es-MX"/>
            <a:t>Identify cases where no translation is possible (HH^2 classification)</a:t>
          </a:r>
        </a:p>
      </dgm:t>
    </dgm:pt>
    <dgm:pt modelId="{6D354D52-2E16-4C4B-AA50-EBDFB6E68E62}" type="parTrans" cxnId="{5439218D-C3EC-428A-A8F4-502FDDF12F71}">
      <dgm:prSet/>
      <dgm:spPr/>
      <dgm:t>
        <a:bodyPr/>
        <a:lstStyle/>
        <a:p>
          <a:endParaRPr lang="en-US"/>
        </a:p>
      </dgm:t>
    </dgm:pt>
    <dgm:pt modelId="{131D956B-3FBF-4694-A519-41A30168A992}" type="sibTrans" cxnId="{5439218D-C3EC-428A-A8F4-502FDDF12F71}">
      <dgm:prSet/>
      <dgm:spPr/>
      <dgm:t>
        <a:bodyPr/>
        <a:lstStyle/>
        <a:p>
          <a:endParaRPr lang="en-US"/>
        </a:p>
      </dgm:t>
    </dgm:pt>
    <dgm:pt modelId="{88732B3F-BE1B-4B29-A1BA-A25923518513}">
      <dgm:prSet/>
      <dgm:spPr/>
      <dgm:t>
        <a:bodyPr/>
        <a:lstStyle/>
        <a:p>
          <a:r>
            <a:rPr lang="es-MX"/>
            <a:t>Simplifying learning process when working with many rules and solvers (tuning process)</a:t>
          </a:r>
        </a:p>
      </dgm:t>
    </dgm:pt>
    <dgm:pt modelId="{E664C812-63AA-41CA-9F2A-9590127868AC}" type="parTrans" cxnId="{8C026FB0-E834-4444-8B69-79192F67DCC2}">
      <dgm:prSet/>
      <dgm:spPr/>
      <dgm:t>
        <a:bodyPr/>
        <a:lstStyle/>
        <a:p>
          <a:endParaRPr lang="en-US"/>
        </a:p>
      </dgm:t>
    </dgm:pt>
    <dgm:pt modelId="{68E4BC0E-FCB4-4DFC-B319-F5FD065761B4}" type="sibTrans" cxnId="{8C026FB0-E834-4444-8B69-79192F67DCC2}">
      <dgm:prSet/>
      <dgm:spPr/>
      <dgm:t>
        <a:bodyPr/>
        <a:lstStyle/>
        <a:p>
          <a:endParaRPr lang="en-US"/>
        </a:p>
      </dgm:t>
    </dgm:pt>
    <dgm:pt modelId="{BB6A6D9C-0A35-43D3-AACE-ACD696318B33}">
      <dgm:prSet/>
      <dgm:spPr/>
      <dgm:t>
        <a:bodyPr/>
        <a:lstStyle/>
        <a:p>
          <a:r>
            <a:rPr lang="es-MX"/>
            <a:t>Combine models (HH) with different conditions (features, heuristics, instances)</a:t>
          </a:r>
        </a:p>
      </dgm:t>
    </dgm:pt>
    <dgm:pt modelId="{E42002EF-ADA6-45D2-9E6C-4FBCC7D8DF5B}" type="parTrans" cxnId="{6CB3EC42-44E1-42AA-BBFF-52DCC17BDE8D}">
      <dgm:prSet/>
      <dgm:spPr/>
      <dgm:t>
        <a:bodyPr/>
        <a:lstStyle/>
        <a:p>
          <a:endParaRPr lang="en-US"/>
        </a:p>
      </dgm:t>
    </dgm:pt>
    <dgm:pt modelId="{523FEEBF-F85C-4A57-A482-E48A21533D48}" type="sibTrans" cxnId="{6CB3EC42-44E1-42AA-BBFF-52DCC17BDE8D}">
      <dgm:prSet/>
      <dgm:spPr/>
      <dgm:t>
        <a:bodyPr/>
        <a:lstStyle/>
        <a:p>
          <a:endParaRPr lang="en-US"/>
        </a:p>
      </dgm:t>
    </dgm:pt>
    <dgm:pt modelId="{32F8022F-0501-4DDE-93A9-0278A61D84C4}">
      <dgm:prSet/>
      <dgm:spPr/>
      <dgm:t>
        <a:bodyPr/>
        <a:lstStyle/>
        <a:p>
          <a:r>
            <a:rPr lang="es-MX"/>
            <a:t>Adding new solvers without losing previous learning. </a:t>
          </a:r>
        </a:p>
      </dgm:t>
    </dgm:pt>
    <dgm:pt modelId="{A9BE820E-3360-4378-A98D-28EB04FD5168}" type="parTrans" cxnId="{599AFCCC-6310-4388-9677-E416EF35145D}">
      <dgm:prSet/>
      <dgm:spPr/>
      <dgm:t>
        <a:bodyPr/>
        <a:lstStyle/>
        <a:p>
          <a:endParaRPr lang="en-US"/>
        </a:p>
      </dgm:t>
    </dgm:pt>
    <dgm:pt modelId="{FE3A4064-79A6-4139-A48D-BF525B6929F7}" type="sibTrans" cxnId="{599AFCCC-6310-4388-9677-E416EF35145D}">
      <dgm:prSet/>
      <dgm:spPr/>
      <dgm:t>
        <a:bodyPr/>
        <a:lstStyle/>
        <a:p>
          <a:endParaRPr lang="en-US"/>
        </a:p>
      </dgm:t>
    </dgm:pt>
    <dgm:pt modelId="{3BF4DE5B-3E5F-4217-9C97-536F4FF047F5}" type="pres">
      <dgm:prSet presAssocID="{D1C96061-9D96-4074-8D93-C17F7B805469}" presName="root" presStyleCnt="0">
        <dgm:presLayoutVars>
          <dgm:dir/>
          <dgm:resizeHandles val="exact"/>
        </dgm:presLayoutVars>
      </dgm:prSet>
      <dgm:spPr/>
    </dgm:pt>
    <dgm:pt modelId="{61BCB29E-3B0D-47BE-8A68-51E225F3603B}" type="pres">
      <dgm:prSet presAssocID="{6E9B7EEB-BAFB-44C3-A267-3D5D13E2C3C3}" presName="compNode" presStyleCnt="0"/>
      <dgm:spPr/>
    </dgm:pt>
    <dgm:pt modelId="{9AE03BED-D16A-42FC-A12A-FC37FD074AA3}" type="pres">
      <dgm:prSet presAssocID="{6E9B7EEB-BAFB-44C3-A267-3D5D13E2C3C3}" presName="bgRect" presStyleLbl="bgShp" presStyleIdx="0" presStyleCnt="5"/>
      <dgm:spPr/>
    </dgm:pt>
    <dgm:pt modelId="{C15CCF8E-812E-4E0E-B28C-39C28D7D920E}" type="pres">
      <dgm:prSet presAssocID="{6E9B7EEB-BAFB-44C3-A267-3D5D13E2C3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9F0BE1BA-83DD-45CE-B636-77321C542656}" type="pres">
      <dgm:prSet presAssocID="{6E9B7EEB-BAFB-44C3-A267-3D5D13E2C3C3}" presName="spaceRect" presStyleCnt="0"/>
      <dgm:spPr/>
    </dgm:pt>
    <dgm:pt modelId="{978448B8-F067-4D7B-8FF2-F3B6EB53B294}" type="pres">
      <dgm:prSet presAssocID="{6E9B7EEB-BAFB-44C3-A267-3D5D13E2C3C3}" presName="parTx" presStyleLbl="revTx" presStyleIdx="0" presStyleCnt="5">
        <dgm:presLayoutVars>
          <dgm:chMax val="0"/>
          <dgm:chPref val="0"/>
        </dgm:presLayoutVars>
      </dgm:prSet>
      <dgm:spPr/>
    </dgm:pt>
    <dgm:pt modelId="{62E35193-6962-46D9-8F2A-2C59AA24FBF7}" type="pres">
      <dgm:prSet presAssocID="{994F13EF-54EA-4FC8-A4BD-0647A4BD545F}" presName="sibTrans" presStyleCnt="0"/>
      <dgm:spPr/>
    </dgm:pt>
    <dgm:pt modelId="{C60993F1-AA0D-4BFF-8AC0-39B956A269A9}" type="pres">
      <dgm:prSet presAssocID="{DD4C2986-045E-4530-97D0-76CEF2C0ED3F}" presName="compNode" presStyleCnt="0"/>
      <dgm:spPr/>
    </dgm:pt>
    <dgm:pt modelId="{E69F85C3-52B7-4076-BF36-555BE75ED257}" type="pres">
      <dgm:prSet presAssocID="{DD4C2986-045E-4530-97D0-76CEF2C0ED3F}" presName="bgRect" presStyleLbl="bgShp" presStyleIdx="1" presStyleCnt="5"/>
      <dgm:spPr/>
    </dgm:pt>
    <dgm:pt modelId="{A46F795E-72F2-45D1-90BE-8B0343B83300}" type="pres">
      <dgm:prSet presAssocID="{DD4C2986-045E-4530-97D0-76CEF2C0ED3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rar"/>
        </a:ext>
      </dgm:extLst>
    </dgm:pt>
    <dgm:pt modelId="{A13C2BE5-6D70-4CB3-9157-B58FB55D064C}" type="pres">
      <dgm:prSet presAssocID="{DD4C2986-045E-4530-97D0-76CEF2C0ED3F}" presName="spaceRect" presStyleCnt="0"/>
      <dgm:spPr/>
    </dgm:pt>
    <dgm:pt modelId="{E636C680-75E9-4C65-936B-E29F66BA7238}" type="pres">
      <dgm:prSet presAssocID="{DD4C2986-045E-4530-97D0-76CEF2C0ED3F}" presName="parTx" presStyleLbl="revTx" presStyleIdx="1" presStyleCnt="5">
        <dgm:presLayoutVars>
          <dgm:chMax val="0"/>
          <dgm:chPref val="0"/>
        </dgm:presLayoutVars>
      </dgm:prSet>
      <dgm:spPr/>
    </dgm:pt>
    <dgm:pt modelId="{02566C56-6D2D-4899-9A74-B6E7FAAF4A3E}" type="pres">
      <dgm:prSet presAssocID="{131D956B-3FBF-4694-A519-41A30168A992}" presName="sibTrans" presStyleCnt="0"/>
      <dgm:spPr/>
    </dgm:pt>
    <dgm:pt modelId="{5C25C4A3-2BB4-479B-893B-5ABFEB88CA77}" type="pres">
      <dgm:prSet presAssocID="{88732B3F-BE1B-4B29-A1BA-A25923518513}" presName="compNode" presStyleCnt="0"/>
      <dgm:spPr/>
    </dgm:pt>
    <dgm:pt modelId="{C6E66ECE-94AE-4BB7-8D76-1392C9594DD3}" type="pres">
      <dgm:prSet presAssocID="{88732B3F-BE1B-4B29-A1BA-A25923518513}" presName="bgRect" presStyleLbl="bgShp" presStyleIdx="2" presStyleCnt="5"/>
      <dgm:spPr/>
    </dgm:pt>
    <dgm:pt modelId="{B24494D9-6058-4C55-809F-686FE2AF1A4E}" type="pres">
      <dgm:prSet presAssocID="{88732B3F-BE1B-4B29-A1BA-A2592351851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4AC8644B-63BF-4453-A0B7-567A6B0E164A}" type="pres">
      <dgm:prSet presAssocID="{88732B3F-BE1B-4B29-A1BA-A25923518513}" presName="spaceRect" presStyleCnt="0"/>
      <dgm:spPr/>
    </dgm:pt>
    <dgm:pt modelId="{B9D3BB2A-6687-4069-B5DC-0BAC8695F378}" type="pres">
      <dgm:prSet presAssocID="{88732B3F-BE1B-4B29-A1BA-A25923518513}" presName="parTx" presStyleLbl="revTx" presStyleIdx="2" presStyleCnt="5">
        <dgm:presLayoutVars>
          <dgm:chMax val="0"/>
          <dgm:chPref val="0"/>
        </dgm:presLayoutVars>
      </dgm:prSet>
      <dgm:spPr/>
    </dgm:pt>
    <dgm:pt modelId="{C310A520-2565-4621-9489-50074EACA013}" type="pres">
      <dgm:prSet presAssocID="{68E4BC0E-FCB4-4DFC-B319-F5FD065761B4}" presName="sibTrans" presStyleCnt="0"/>
      <dgm:spPr/>
    </dgm:pt>
    <dgm:pt modelId="{16ABD874-A8D7-417D-9420-876090B4A03B}" type="pres">
      <dgm:prSet presAssocID="{BB6A6D9C-0A35-43D3-AACE-ACD696318B33}" presName="compNode" presStyleCnt="0"/>
      <dgm:spPr/>
    </dgm:pt>
    <dgm:pt modelId="{1266EFB9-3F5D-4193-84A4-ED60C5AEEC32}" type="pres">
      <dgm:prSet presAssocID="{BB6A6D9C-0A35-43D3-AACE-ACD696318B33}" presName="bgRect" presStyleLbl="bgShp" presStyleIdx="3" presStyleCnt="5"/>
      <dgm:spPr/>
    </dgm:pt>
    <dgm:pt modelId="{C46C4E50-139A-4B1C-BBB9-DBA01F391465}" type="pres">
      <dgm:prSet presAssocID="{BB6A6D9C-0A35-43D3-AACE-ACD696318B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2C22739D-22A1-4DD8-944E-4393AF852EDE}" type="pres">
      <dgm:prSet presAssocID="{BB6A6D9C-0A35-43D3-AACE-ACD696318B33}" presName="spaceRect" presStyleCnt="0"/>
      <dgm:spPr/>
    </dgm:pt>
    <dgm:pt modelId="{527C4D21-AD65-4C74-BC15-D75CD90B4020}" type="pres">
      <dgm:prSet presAssocID="{BB6A6D9C-0A35-43D3-AACE-ACD696318B33}" presName="parTx" presStyleLbl="revTx" presStyleIdx="3" presStyleCnt="5">
        <dgm:presLayoutVars>
          <dgm:chMax val="0"/>
          <dgm:chPref val="0"/>
        </dgm:presLayoutVars>
      </dgm:prSet>
      <dgm:spPr/>
    </dgm:pt>
    <dgm:pt modelId="{DA282AB2-54C7-4311-8021-592BB8EE32BD}" type="pres">
      <dgm:prSet presAssocID="{523FEEBF-F85C-4A57-A482-E48A21533D48}" presName="sibTrans" presStyleCnt="0"/>
      <dgm:spPr/>
    </dgm:pt>
    <dgm:pt modelId="{D1740703-3CB9-4DEE-8DF5-66B1A6561921}" type="pres">
      <dgm:prSet presAssocID="{32F8022F-0501-4DDE-93A9-0278A61D84C4}" presName="compNode" presStyleCnt="0"/>
      <dgm:spPr/>
    </dgm:pt>
    <dgm:pt modelId="{C7609ED3-F788-4169-9731-9F30287AB6A5}" type="pres">
      <dgm:prSet presAssocID="{32F8022F-0501-4DDE-93A9-0278A61D84C4}" presName="bgRect" presStyleLbl="bgShp" presStyleIdx="4" presStyleCnt="5"/>
      <dgm:spPr/>
    </dgm:pt>
    <dgm:pt modelId="{D7ACC516-CE48-4D0F-9E4C-96463B6F9E61}" type="pres">
      <dgm:prSet presAssocID="{32F8022F-0501-4DDE-93A9-0278A61D84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40BCBD81-DAC2-4945-8AAA-D5309B1E5693}" type="pres">
      <dgm:prSet presAssocID="{32F8022F-0501-4DDE-93A9-0278A61D84C4}" presName="spaceRect" presStyleCnt="0"/>
      <dgm:spPr/>
    </dgm:pt>
    <dgm:pt modelId="{0F6F0546-91AF-4936-8622-5B9E8EC25C55}" type="pres">
      <dgm:prSet presAssocID="{32F8022F-0501-4DDE-93A9-0278A61D84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EB6651D-34B0-4078-A791-A5A817B7EA87}" type="presOf" srcId="{DD4C2986-045E-4530-97D0-76CEF2C0ED3F}" destId="{E636C680-75E9-4C65-936B-E29F66BA7238}" srcOrd="0" destOrd="0" presId="urn:microsoft.com/office/officeart/2018/2/layout/IconVerticalSolidList"/>
    <dgm:cxn modelId="{6CB3EC42-44E1-42AA-BBFF-52DCC17BDE8D}" srcId="{D1C96061-9D96-4074-8D93-C17F7B805469}" destId="{BB6A6D9C-0A35-43D3-AACE-ACD696318B33}" srcOrd="3" destOrd="0" parTransId="{E42002EF-ADA6-45D2-9E6C-4FBCC7D8DF5B}" sibTransId="{523FEEBF-F85C-4A57-A482-E48A21533D48}"/>
    <dgm:cxn modelId="{F3E0614D-F00E-4956-8F3E-8B51ACD16EFE}" type="presOf" srcId="{D1C96061-9D96-4074-8D93-C17F7B805469}" destId="{3BF4DE5B-3E5F-4217-9C97-536F4FF047F5}" srcOrd="0" destOrd="0" presId="urn:microsoft.com/office/officeart/2018/2/layout/IconVerticalSolidList"/>
    <dgm:cxn modelId="{5439218D-C3EC-428A-A8F4-502FDDF12F71}" srcId="{D1C96061-9D96-4074-8D93-C17F7B805469}" destId="{DD4C2986-045E-4530-97D0-76CEF2C0ED3F}" srcOrd="1" destOrd="0" parTransId="{6D354D52-2E16-4C4B-AA50-EBDFB6E68E62}" sibTransId="{131D956B-3FBF-4694-A519-41A30168A992}"/>
    <dgm:cxn modelId="{CE719CAC-A4D9-4BA0-9A16-47A0CCF2D228}" type="presOf" srcId="{BB6A6D9C-0A35-43D3-AACE-ACD696318B33}" destId="{527C4D21-AD65-4C74-BC15-D75CD90B4020}" srcOrd="0" destOrd="0" presId="urn:microsoft.com/office/officeart/2018/2/layout/IconVerticalSolidList"/>
    <dgm:cxn modelId="{8C026FB0-E834-4444-8B69-79192F67DCC2}" srcId="{D1C96061-9D96-4074-8D93-C17F7B805469}" destId="{88732B3F-BE1B-4B29-A1BA-A25923518513}" srcOrd="2" destOrd="0" parTransId="{E664C812-63AA-41CA-9F2A-9590127868AC}" sibTransId="{68E4BC0E-FCB4-4DFC-B319-F5FD065761B4}"/>
    <dgm:cxn modelId="{F8A9ACC2-EB69-4862-A9C7-67D7F4B5144F}" type="presOf" srcId="{32F8022F-0501-4DDE-93A9-0278A61D84C4}" destId="{0F6F0546-91AF-4936-8622-5B9E8EC25C55}" srcOrd="0" destOrd="0" presId="urn:microsoft.com/office/officeart/2018/2/layout/IconVerticalSolidList"/>
    <dgm:cxn modelId="{599AFCCC-6310-4388-9677-E416EF35145D}" srcId="{D1C96061-9D96-4074-8D93-C17F7B805469}" destId="{32F8022F-0501-4DDE-93A9-0278A61D84C4}" srcOrd="4" destOrd="0" parTransId="{A9BE820E-3360-4378-A98D-28EB04FD5168}" sibTransId="{FE3A4064-79A6-4139-A48D-BF525B6929F7}"/>
    <dgm:cxn modelId="{46E0E9DA-E036-43E1-A985-1E8FD75D5918}" type="presOf" srcId="{88732B3F-BE1B-4B29-A1BA-A25923518513}" destId="{B9D3BB2A-6687-4069-B5DC-0BAC8695F378}" srcOrd="0" destOrd="0" presId="urn:microsoft.com/office/officeart/2018/2/layout/IconVerticalSolidList"/>
    <dgm:cxn modelId="{05B8B9E5-E367-428B-9921-99CCE409BD51}" type="presOf" srcId="{6E9B7EEB-BAFB-44C3-A267-3D5D13E2C3C3}" destId="{978448B8-F067-4D7B-8FF2-F3B6EB53B294}" srcOrd="0" destOrd="0" presId="urn:microsoft.com/office/officeart/2018/2/layout/IconVerticalSolidList"/>
    <dgm:cxn modelId="{E8DCD5FE-E570-4342-9098-5EFAC8EA3470}" srcId="{D1C96061-9D96-4074-8D93-C17F7B805469}" destId="{6E9B7EEB-BAFB-44C3-A267-3D5D13E2C3C3}" srcOrd="0" destOrd="0" parTransId="{B4A75D7B-57B8-48E5-9F2B-E5706E0673B2}" sibTransId="{994F13EF-54EA-4FC8-A4BD-0647A4BD545F}"/>
    <dgm:cxn modelId="{E5B1D974-78FA-4A22-AF45-10C80DE679BD}" type="presParOf" srcId="{3BF4DE5B-3E5F-4217-9C97-536F4FF047F5}" destId="{61BCB29E-3B0D-47BE-8A68-51E225F3603B}" srcOrd="0" destOrd="0" presId="urn:microsoft.com/office/officeart/2018/2/layout/IconVerticalSolidList"/>
    <dgm:cxn modelId="{9B0C108A-0A70-4BF2-8EBE-3797C73925E1}" type="presParOf" srcId="{61BCB29E-3B0D-47BE-8A68-51E225F3603B}" destId="{9AE03BED-D16A-42FC-A12A-FC37FD074AA3}" srcOrd="0" destOrd="0" presId="urn:microsoft.com/office/officeart/2018/2/layout/IconVerticalSolidList"/>
    <dgm:cxn modelId="{CA9731B2-9690-4C82-B34E-C08E1716EB84}" type="presParOf" srcId="{61BCB29E-3B0D-47BE-8A68-51E225F3603B}" destId="{C15CCF8E-812E-4E0E-B28C-39C28D7D920E}" srcOrd="1" destOrd="0" presId="urn:microsoft.com/office/officeart/2018/2/layout/IconVerticalSolidList"/>
    <dgm:cxn modelId="{BA1E6622-B152-4813-A427-EC8FCE601A3E}" type="presParOf" srcId="{61BCB29E-3B0D-47BE-8A68-51E225F3603B}" destId="{9F0BE1BA-83DD-45CE-B636-77321C542656}" srcOrd="2" destOrd="0" presId="urn:microsoft.com/office/officeart/2018/2/layout/IconVerticalSolidList"/>
    <dgm:cxn modelId="{0EDF23B5-A0DF-44E5-8057-969E15729C03}" type="presParOf" srcId="{61BCB29E-3B0D-47BE-8A68-51E225F3603B}" destId="{978448B8-F067-4D7B-8FF2-F3B6EB53B294}" srcOrd="3" destOrd="0" presId="urn:microsoft.com/office/officeart/2018/2/layout/IconVerticalSolidList"/>
    <dgm:cxn modelId="{7170FB86-48C5-4D1F-B019-D9F0635DED53}" type="presParOf" srcId="{3BF4DE5B-3E5F-4217-9C97-536F4FF047F5}" destId="{62E35193-6962-46D9-8F2A-2C59AA24FBF7}" srcOrd="1" destOrd="0" presId="urn:microsoft.com/office/officeart/2018/2/layout/IconVerticalSolidList"/>
    <dgm:cxn modelId="{F520C3F0-28CF-4A5C-8045-15B468A3E571}" type="presParOf" srcId="{3BF4DE5B-3E5F-4217-9C97-536F4FF047F5}" destId="{C60993F1-AA0D-4BFF-8AC0-39B956A269A9}" srcOrd="2" destOrd="0" presId="urn:microsoft.com/office/officeart/2018/2/layout/IconVerticalSolidList"/>
    <dgm:cxn modelId="{8E09EDB6-E438-4D5A-A400-E2DC7A21D5CE}" type="presParOf" srcId="{C60993F1-AA0D-4BFF-8AC0-39B956A269A9}" destId="{E69F85C3-52B7-4076-BF36-555BE75ED257}" srcOrd="0" destOrd="0" presId="urn:microsoft.com/office/officeart/2018/2/layout/IconVerticalSolidList"/>
    <dgm:cxn modelId="{A8085705-BB73-438C-97B4-04C797E584E9}" type="presParOf" srcId="{C60993F1-AA0D-4BFF-8AC0-39B956A269A9}" destId="{A46F795E-72F2-45D1-90BE-8B0343B83300}" srcOrd="1" destOrd="0" presId="urn:microsoft.com/office/officeart/2018/2/layout/IconVerticalSolidList"/>
    <dgm:cxn modelId="{55DF2774-CB9A-4B45-B7CC-0A50A3A06A15}" type="presParOf" srcId="{C60993F1-AA0D-4BFF-8AC0-39B956A269A9}" destId="{A13C2BE5-6D70-4CB3-9157-B58FB55D064C}" srcOrd="2" destOrd="0" presId="urn:microsoft.com/office/officeart/2018/2/layout/IconVerticalSolidList"/>
    <dgm:cxn modelId="{08B273B0-F4BC-4F80-B4D1-589748A2F7E0}" type="presParOf" srcId="{C60993F1-AA0D-4BFF-8AC0-39B956A269A9}" destId="{E636C680-75E9-4C65-936B-E29F66BA7238}" srcOrd="3" destOrd="0" presId="urn:microsoft.com/office/officeart/2018/2/layout/IconVerticalSolidList"/>
    <dgm:cxn modelId="{4ACAD410-0B6A-404E-AA9F-7FA7CCC3E07B}" type="presParOf" srcId="{3BF4DE5B-3E5F-4217-9C97-536F4FF047F5}" destId="{02566C56-6D2D-4899-9A74-B6E7FAAF4A3E}" srcOrd="3" destOrd="0" presId="urn:microsoft.com/office/officeart/2018/2/layout/IconVerticalSolidList"/>
    <dgm:cxn modelId="{9B7BC394-8611-4810-8BCB-E4ABC428931A}" type="presParOf" srcId="{3BF4DE5B-3E5F-4217-9C97-536F4FF047F5}" destId="{5C25C4A3-2BB4-479B-893B-5ABFEB88CA77}" srcOrd="4" destOrd="0" presId="urn:microsoft.com/office/officeart/2018/2/layout/IconVerticalSolidList"/>
    <dgm:cxn modelId="{DCD6419D-13D5-4371-AF96-31FD55704A55}" type="presParOf" srcId="{5C25C4A3-2BB4-479B-893B-5ABFEB88CA77}" destId="{C6E66ECE-94AE-4BB7-8D76-1392C9594DD3}" srcOrd="0" destOrd="0" presId="urn:microsoft.com/office/officeart/2018/2/layout/IconVerticalSolidList"/>
    <dgm:cxn modelId="{4ADA7B2E-6D48-49EA-8609-B852C9E104D9}" type="presParOf" srcId="{5C25C4A3-2BB4-479B-893B-5ABFEB88CA77}" destId="{B24494D9-6058-4C55-809F-686FE2AF1A4E}" srcOrd="1" destOrd="0" presId="urn:microsoft.com/office/officeart/2018/2/layout/IconVerticalSolidList"/>
    <dgm:cxn modelId="{7820349B-6896-47D3-B946-F92BAC22155D}" type="presParOf" srcId="{5C25C4A3-2BB4-479B-893B-5ABFEB88CA77}" destId="{4AC8644B-63BF-4453-A0B7-567A6B0E164A}" srcOrd="2" destOrd="0" presId="urn:microsoft.com/office/officeart/2018/2/layout/IconVerticalSolidList"/>
    <dgm:cxn modelId="{8B9002B3-685A-4C24-B2E5-AC89DECF3E9A}" type="presParOf" srcId="{5C25C4A3-2BB4-479B-893B-5ABFEB88CA77}" destId="{B9D3BB2A-6687-4069-B5DC-0BAC8695F378}" srcOrd="3" destOrd="0" presId="urn:microsoft.com/office/officeart/2018/2/layout/IconVerticalSolidList"/>
    <dgm:cxn modelId="{C689C90A-54BD-42D5-A80E-F288C94A8B4E}" type="presParOf" srcId="{3BF4DE5B-3E5F-4217-9C97-536F4FF047F5}" destId="{C310A520-2565-4621-9489-50074EACA013}" srcOrd="5" destOrd="0" presId="urn:microsoft.com/office/officeart/2018/2/layout/IconVerticalSolidList"/>
    <dgm:cxn modelId="{B006CC2C-198C-43F8-BD16-5F3CE1D5BA55}" type="presParOf" srcId="{3BF4DE5B-3E5F-4217-9C97-536F4FF047F5}" destId="{16ABD874-A8D7-417D-9420-876090B4A03B}" srcOrd="6" destOrd="0" presId="urn:microsoft.com/office/officeart/2018/2/layout/IconVerticalSolidList"/>
    <dgm:cxn modelId="{17A537CF-B810-471C-A994-6816085C5581}" type="presParOf" srcId="{16ABD874-A8D7-417D-9420-876090B4A03B}" destId="{1266EFB9-3F5D-4193-84A4-ED60C5AEEC32}" srcOrd="0" destOrd="0" presId="urn:microsoft.com/office/officeart/2018/2/layout/IconVerticalSolidList"/>
    <dgm:cxn modelId="{B28476A0-2552-4FFE-AFBB-704AB8EB84DA}" type="presParOf" srcId="{16ABD874-A8D7-417D-9420-876090B4A03B}" destId="{C46C4E50-139A-4B1C-BBB9-DBA01F391465}" srcOrd="1" destOrd="0" presId="urn:microsoft.com/office/officeart/2018/2/layout/IconVerticalSolidList"/>
    <dgm:cxn modelId="{5E4CD397-417E-4E7F-B340-4C553A3AFB7A}" type="presParOf" srcId="{16ABD874-A8D7-417D-9420-876090B4A03B}" destId="{2C22739D-22A1-4DD8-944E-4393AF852EDE}" srcOrd="2" destOrd="0" presId="urn:microsoft.com/office/officeart/2018/2/layout/IconVerticalSolidList"/>
    <dgm:cxn modelId="{7D249D94-F767-48FB-B7EB-8A81B610DA4E}" type="presParOf" srcId="{16ABD874-A8D7-417D-9420-876090B4A03B}" destId="{527C4D21-AD65-4C74-BC15-D75CD90B4020}" srcOrd="3" destOrd="0" presId="urn:microsoft.com/office/officeart/2018/2/layout/IconVerticalSolidList"/>
    <dgm:cxn modelId="{CA6246DE-C487-417F-9028-1D5779FC585E}" type="presParOf" srcId="{3BF4DE5B-3E5F-4217-9C97-536F4FF047F5}" destId="{DA282AB2-54C7-4311-8021-592BB8EE32BD}" srcOrd="7" destOrd="0" presId="urn:microsoft.com/office/officeart/2018/2/layout/IconVerticalSolidList"/>
    <dgm:cxn modelId="{2DAFD041-163D-4B4C-BC5B-98BAD34D13A2}" type="presParOf" srcId="{3BF4DE5B-3E5F-4217-9C97-536F4FF047F5}" destId="{D1740703-3CB9-4DEE-8DF5-66B1A6561921}" srcOrd="8" destOrd="0" presId="urn:microsoft.com/office/officeart/2018/2/layout/IconVerticalSolidList"/>
    <dgm:cxn modelId="{625911F3-93C9-42A3-A027-9F3E40E31E8E}" type="presParOf" srcId="{D1740703-3CB9-4DEE-8DF5-66B1A6561921}" destId="{C7609ED3-F788-4169-9731-9F30287AB6A5}" srcOrd="0" destOrd="0" presId="urn:microsoft.com/office/officeart/2018/2/layout/IconVerticalSolidList"/>
    <dgm:cxn modelId="{94C59BF9-E583-461D-BABD-DA9F4807DFDC}" type="presParOf" srcId="{D1740703-3CB9-4DEE-8DF5-66B1A6561921}" destId="{D7ACC516-CE48-4D0F-9E4C-96463B6F9E61}" srcOrd="1" destOrd="0" presId="urn:microsoft.com/office/officeart/2018/2/layout/IconVerticalSolidList"/>
    <dgm:cxn modelId="{23005F94-C6B7-4C17-BE25-354E3B6C033F}" type="presParOf" srcId="{D1740703-3CB9-4DEE-8DF5-66B1A6561921}" destId="{40BCBD81-DAC2-4945-8AAA-D5309B1E5693}" srcOrd="2" destOrd="0" presId="urn:microsoft.com/office/officeart/2018/2/layout/IconVerticalSolidList"/>
    <dgm:cxn modelId="{0D2FC76C-93B9-48CD-A63C-8A9548590600}" type="presParOf" srcId="{D1740703-3CB9-4DEE-8DF5-66B1A6561921}" destId="{0F6F0546-91AF-4936-8622-5B9E8EC25C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03BED-D16A-42FC-A12A-FC37FD074AA3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CCF8E-812E-4E0E-B28C-39C28D7D920E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448B8-F067-4D7B-8FF2-F3B6EB53B294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Take advantage from the learning of a complex model and the low computational cost of a lower-level model*.</a:t>
          </a:r>
        </a:p>
      </dsp:txBody>
      <dsp:txXfrm>
        <a:off x="1087129" y="4418"/>
        <a:ext cx="5161270" cy="941237"/>
      </dsp:txXfrm>
    </dsp:sp>
    <dsp:sp modelId="{E69F85C3-52B7-4076-BF36-555BE75ED257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F795E-72F2-45D1-90BE-8B0343B83300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6C680-75E9-4C65-936B-E29F66BA7238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Identify cases where no translation is possible (HH^2 classification)</a:t>
          </a:r>
        </a:p>
      </dsp:txBody>
      <dsp:txXfrm>
        <a:off x="1087129" y="1180965"/>
        <a:ext cx="5161270" cy="941237"/>
      </dsp:txXfrm>
    </dsp:sp>
    <dsp:sp modelId="{C6E66ECE-94AE-4BB7-8D76-1392C9594DD3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494D9-6058-4C55-809F-686FE2AF1A4E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3BB2A-6687-4069-B5DC-0BAC8695F378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Simplifying learning process when working with many rules and solvers (tuning process)</a:t>
          </a:r>
        </a:p>
      </dsp:txBody>
      <dsp:txXfrm>
        <a:off x="1087129" y="2357512"/>
        <a:ext cx="5161270" cy="941237"/>
      </dsp:txXfrm>
    </dsp:sp>
    <dsp:sp modelId="{1266EFB9-3F5D-4193-84A4-ED60C5AEEC32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C4E50-139A-4B1C-BBB9-DBA01F391465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C4D21-AD65-4C74-BC15-D75CD90B4020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Combine models (HH) with different conditions (features, heuristics, instances)</a:t>
          </a:r>
        </a:p>
      </dsp:txBody>
      <dsp:txXfrm>
        <a:off x="1087129" y="3534059"/>
        <a:ext cx="5161270" cy="941237"/>
      </dsp:txXfrm>
    </dsp:sp>
    <dsp:sp modelId="{C7609ED3-F788-4169-9731-9F30287AB6A5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CC516-CE48-4D0F-9E4C-96463B6F9E61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F0546-91AF-4936-8622-5B9E8EC25C55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Adding new solvers without losing previous learning. </a:t>
          </a:r>
        </a:p>
      </dsp:txBody>
      <dsp:txXfrm>
        <a:off x="1087129" y="4710606"/>
        <a:ext cx="5161270" cy="941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CCB1B-466D-4333-AC6B-E0B312BE1A2A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2F78B-4089-4024-8026-8980C821B51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177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LPT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7660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LPA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148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LPA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2800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LPA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265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notice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LPT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present</a:t>
            </a:r>
            <a:r>
              <a:rPr lang="es-MX" dirty="0"/>
              <a:t> in 6 rules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272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rule 4 </a:t>
            </a:r>
            <a:r>
              <a:rPr lang="es-MX" dirty="0" err="1"/>
              <a:t>therefore</a:t>
            </a:r>
            <a:r>
              <a:rPr lang="es-MX" dirty="0"/>
              <a:t> LPT,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means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Job 3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172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Again</a:t>
            </a:r>
            <a:r>
              <a:rPr lang="es-MX" dirty="0"/>
              <a:t>, rule 4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closest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, so LPT Will be </a:t>
            </a:r>
            <a:r>
              <a:rPr lang="es-MX" dirty="0" err="1"/>
              <a:t>selecting</a:t>
            </a:r>
            <a:r>
              <a:rPr lang="es-MX" dirty="0"/>
              <a:t> Job 1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9657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Again</a:t>
            </a:r>
            <a:r>
              <a:rPr lang="es-MX" dirty="0"/>
              <a:t>, rule 4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closest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, so LPT Will be </a:t>
            </a:r>
            <a:r>
              <a:rPr lang="es-MX" dirty="0" err="1"/>
              <a:t>selecting</a:t>
            </a:r>
            <a:r>
              <a:rPr lang="es-MX" dirty="0"/>
              <a:t> Job 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87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Again</a:t>
            </a:r>
            <a:r>
              <a:rPr lang="es-MX" dirty="0"/>
              <a:t>, rule 4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closest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, so LPT Will be </a:t>
            </a:r>
            <a:r>
              <a:rPr lang="es-MX" dirty="0" err="1"/>
              <a:t>selecting</a:t>
            </a:r>
            <a:r>
              <a:rPr lang="es-MX" dirty="0"/>
              <a:t> Job 3, </a:t>
            </a:r>
            <a:r>
              <a:rPr lang="es-MX" dirty="0" err="1"/>
              <a:t>naturally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Will </a:t>
            </a:r>
            <a:r>
              <a:rPr lang="es-MX" dirty="0" err="1"/>
              <a:t>keep</a:t>
            </a:r>
            <a:r>
              <a:rPr lang="es-MX" dirty="0"/>
              <a:t> </a:t>
            </a:r>
            <a:r>
              <a:rPr lang="es-MX" dirty="0" err="1"/>
              <a:t>selecting</a:t>
            </a:r>
            <a:r>
              <a:rPr lang="es-MX" dirty="0"/>
              <a:t> LPT, </a:t>
            </a:r>
            <a:r>
              <a:rPr lang="es-MX" dirty="0" err="1"/>
              <a:t>because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tailored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do so.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6689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HH </a:t>
            </a:r>
            <a:r>
              <a:rPr lang="es-MX" dirty="0" err="1"/>
              <a:t>chooses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LPT and SPT, and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MPA and LPA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075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This</a:t>
            </a:r>
            <a:r>
              <a:rPr lang="es-MX" dirty="0"/>
              <a:t> time </a:t>
            </a:r>
            <a:r>
              <a:rPr lang="es-MX" dirty="0" err="1"/>
              <a:t>the</a:t>
            </a:r>
            <a:r>
              <a:rPr lang="es-MX" dirty="0"/>
              <a:t> rules </a:t>
            </a:r>
            <a:r>
              <a:rPr lang="es-MX" dirty="0" err="1"/>
              <a:t>select</a:t>
            </a:r>
            <a:r>
              <a:rPr lang="es-MX" dirty="0"/>
              <a:t> HH1 </a:t>
            </a:r>
            <a:r>
              <a:rPr lang="es-MX" dirty="0" err="1"/>
              <a:t>or</a:t>
            </a:r>
            <a:r>
              <a:rPr lang="es-MX" dirty="0"/>
              <a:t> HH2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160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third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8354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1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551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3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755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3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4223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3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8775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3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8183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2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4105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2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266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1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824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1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7845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againstep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(HH1), and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therefore</a:t>
            </a:r>
            <a:r>
              <a:rPr lang="es-MX" dirty="0"/>
              <a:t>, Job 1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scheduled</a:t>
            </a:r>
            <a:r>
              <a:rPr lang="es-MX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40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third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3547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1813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1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3953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288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Here I </a:t>
            </a:r>
            <a:r>
              <a:rPr lang="es-MX" dirty="0" err="1"/>
              <a:t>stopped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Testing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984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entreno sobre un set de 30 instancias </a:t>
            </a:r>
            <a:r>
              <a:rPr lang="es-MX" dirty="0" err="1"/>
              <a:t>random</a:t>
            </a:r>
            <a:r>
              <a:rPr lang="es-MX" dirty="0"/>
              <a:t> J3xM4 (</a:t>
            </a:r>
            <a:r>
              <a:rPr lang="es-MX" dirty="0" err="1"/>
              <a:t>preliminary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F26F-4389-4FCD-81B2-09E45FFA5C85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551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set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 </a:t>
            </a:r>
            <a:r>
              <a:rPr lang="es-MX" dirty="0" err="1"/>
              <a:t>LPTvsSPT</a:t>
            </a:r>
            <a:r>
              <a:rPr lang="es-MX" dirty="0"/>
              <a:t> (</a:t>
            </a:r>
            <a:r>
              <a:rPr lang="es-MX" dirty="0" err="1"/>
              <a:t>preliminary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) (J3xM4), HH2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opposite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F26F-4389-4FCD-81B2-09E45FFA5C85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441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6571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68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LPT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555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(HH1)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63657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 </a:t>
            </a:r>
            <a:r>
              <a:rPr lang="es-MX" dirty="0" err="1"/>
              <a:t>slide</a:t>
            </a:r>
            <a:r>
              <a:rPr lang="es-MX" dirty="0"/>
              <a:t> </a:t>
            </a:r>
            <a:r>
              <a:rPr lang="es-MX" dirty="0" err="1"/>
              <a:t>there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final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solvers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093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Fact</a:t>
            </a:r>
            <a:r>
              <a:rPr lang="es-MX" dirty="0"/>
              <a:t>: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optimal</a:t>
            </a:r>
            <a:r>
              <a:rPr lang="es-MX" dirty="0"/>
              <a:t> Schedule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(</a:t>
            </a:r>
            <a:r>
              <a:rPr lang="es-MX" dirty="0" err="1"/>
              <a:t>visually</a:t>
            </a:r>
            <a:r>
              <a:rPr lang="es-MX" dirty="0"/>
              <a:t>),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maybe</a:t>
            </a:r>
            <a:r>
              <a:rPr lang="es-MX" dirty="0"/>
              <a:t> </a:t>
            </a:r>
            <a:r>
              <a:rPr lang="es-MX" dirty="0" err="1"/>
              <a:t>any</a:t>
            </a:r>
            <a:r>
              <a:rPr lang="es-MX" dirty="0"/>
              <a:t> </a:t>
            </a:r>
            <a:r>
              <a:rPr lang="es-MX" dirty="0" err="1"/>
              <a:t>combination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4 </a:t>
            </a:r>
            <a:r>
              <a:rPr lang="es-MX" dirty="0" err="1"/>
              <a:t>heuristics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are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able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give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793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(HH2)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5787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(HH2)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434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(HH2)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7432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So, </a:t>
            </a:r>
            <a:r>
              <a:rPr lang="es-MX" dirty="0" err="1"/>
              <a:t>again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(HH2)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2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time 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selected</a:t>
            </a:r>
            <a:r>
              <a:rPr lang="es-MX" dirty="0"/>
              <a:t>!!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361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Again</a:t>
            </a:r>
            <a:r>
              <a:rPr lang="es-MX" dirty="0"/>
              <a:t> HH1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075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PLOTS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 </a:t>
            </a:r>
            <a:r>
              <a:rPr lang="es-MX" dirty="0" err="1"/>
              <a:t>slide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77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SPT, </a:t>
            </a:r>
            <a:r>
              <a:rPr lang="es-MX" dirty="0" err="1"/>
              <a:t>whic</a:t>
            </a:r>
            <a:r>
              <a:rPr lang="es-MX" dirty="0"/>
              <a:t> </a:t>
            </a:r>
            <a:r>
              <a:rPr lang="es-MX" dirty="0" err="1"/>
              <a:t>means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Job 2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2717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test </a:t>
            </a:r>
            <a:r>
              <a:rPr lang="es-MX" dirty="0" err="1"/>
              <a:t>our</a:t>
            </a:r>
            <a:r>
              <a:rPr lang="es-MX" dirty="0"/>
              <a:t> HH^2 </a:t>
            </a:r>
            <a:r>
              <a:rPr lang="es-MX" dirty="0" err="1"/>
              <a:t>model</a:t>
            </a:r>
            <a:r>
              <a:rPr lang="es-MX" dirty="0"/>
              <a:t>,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 and </a:t>
            </a:r>
            <a:r>
              <a:rPr lang="es-MX" dirty="0" err="1"/>
              <a:t>the</a:t>
            </a:r>
            <a:r>
              <a:rPr lang="es-MX" dirty="0"/>
              <a:t> individual </a:t>
            </a:r>
            <a:r>
              <a:rPr lang="es-MX" dirty="0" err="1"/>
              <a:t>heuristics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3297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HH2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equal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SPT, and HH1 and HH^2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equal</a:t>
            </a:r>
            <a:r>
              <a:rPr lang="es-MX" dirty="0"/>
              <a:t> as </a:t>
            </a:r>
            <a:r>
              <a:rPr lang="es-MX" dirty="0" err="1"/>
              <a:t>solving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LPT.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3647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test </a:t>
            </a:r>
            <a:r>
              <a:rPr lang="es-MX" dirty="0" err="1"/>
              <a:t>our</a:t>
            </a:r>
            <a:r>
              <a:rPr lang="es-MX" dirty="0"/>
              <a:t> HH^2 </a:t>
            </a:r>
            <a:r>
              <a:rPr lang="es-MX" dirty="0" err="1"/>
              <a:t>model</a:t>
            </a:r>
            <a:r>
              <a:rPr lang="es-MX" dirty="0"/>
              <a:t>,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 and </a:t>
            </a:r>
            <a:r>
              <a:rPr lang="es-MX" dirty="0" err="1"/>
              <a:t>the</a:t>
            </a:r>
            <a:r>
              <a:rPr lang="es-MX" dirty="0"/>
              <a:t> individual </a:t>
            </a:r>
            <a:r>
              <a:rPr lang="es-MX" dirty="0" err="1"/>
              <a:t>heuristics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627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Although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did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always</a:t>
            </a:r>
            <a:r>
              <a:rPr lang="es-MX" dirty="0"/>
              <a:t> </a:t>
            </a:r>
            <a:r>
              <a:rPr lang="es-MX" dirty="0" err="1"/>
              <a:t>choose</a:t>
            </a:r>
            <a:r>
              <a:rPr lang="es-MX" dirty="0"/>
              <a:t> SPT, HH^2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able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</a:t>
            </a:r>
            <a:r>
              <a:rPr lang="es-MX" dirty="0" err="1"/>
              <a:t>makespan</a:t>
            </a:r>
            <a:r>
              <a:rPr lang="es-MX" dirty="0"/>
              <a:t> as SPT and HH2.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785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HH1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equal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solving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LPT, and HH2 and HH^2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equal</a:t>
            </a:r>
            <a:r>
              <a:rPr lang="es-MX" dirty="0"/>
              <a:t> as </a:t>
            </a:r>
            <a:r>
              <a:rPr lang="es-MX" dirty="0" err="1"/>
              <a:t>solving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SPT.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8439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64330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Testing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appear</a:t>
            </a:r>
            <a:r>
              <a:rPr lang="es-MX" dirty="0"/>
              <a:t> in </a:t>
            </a:r>
            <a:r>
              <a:rPr lang="es-MX" dirty="0" err="1"/>
              <a:t>their</a:t>
            </a:r>
            <a:r>
              <a:rPr lang="es-MX" dirty="0"/>
              <a:t> </a:t>
            </a:r>
            <a:r>
              <a:rPr lang="es-MX" dirty="0" err="1"/>
              <a:t>respective</a:t>
            </a:r>
            <a:r>
              <a:rPr lang="es-MX" dirty="0"/>
              <a:t> sets.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, I </a:t>
            </a:r>
            <a:r>
              <a:rPr lang="es-MX" dirty="0" err="1"/>
              <a:t>did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look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specific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match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conditions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8630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It</a:t>
            </a:r>
            <a:r>
              <a:rPr lang="es-MX" dirty="0"/>
              <a:t> looks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2 and 3 </a:t>
            </a:r>
            <a:r>
              <a:rPr lang="es-MX" dirty="0" err="1"/>
              <a:t>dissapear</a:t>
            </a:r>
            <a:r>
              <a:rPr lang="es-MX" dirty="0"/>
              <a:t>, </a:t>
            </a:r>
            <a:r>
              <a:rPr lang="es-MX" dirty="0" err="1"/>
              <a:t>unless</a:t>
            </a:r>
            <a:r>
              <a:rPr lang="es-MX" dirty="0"/>
              <a:t> F1=0.5 and </a:t>
            </a:r>
            <a:r>
              <a:rPr lang="es-MX" dirty="0" err="1"/>
              <a:t>randomly</a:t>
            </a:r>
            <a:r>
              <a:rPr lang="es-MX" dirty="0"/>
              <a:t> </a:t>
            </a:r>
            <a:r>
              <a:rPr lang="es-MX" dirty="0" err="1"/>
              <a:t>goes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H2 and H4,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simplicity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say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direction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applied</a:t>
            </a:r>
            <a:r>
              <a:rPr lang="es-MX" dirty="0"/>
              <a:t>.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let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overcome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later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00571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translating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?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8453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translating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?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933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SPT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04197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Between </a:t>
            </a:r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numbers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specific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Will be </a:t>
            </a:r>
            <a:r>
              <a:rPr lang="es-MX" dirty="0" err="1"/>
              <a:t>selected</a:t>
            </a:r>
            <a:r>
              <a:rPr lang="es-MX" dirty="0"/>
              <a:t>?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01835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fit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HHs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HH^2 </a:t>
            </a:r>
            <a:r>
              <a:rPr lang="es-MX" dirty="0" err="1"/>
              <a:t>ranges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4795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Inverse</a:t>
            </a:r>
            <a:r>
              <a:rPr lang="es-MX" dirty="0"/>
              <a:t> </a:t>
            </a:r>
            <a:r>
              <a:rPr lang="es-MX" dirty="0" err="1"/>
              <a:t>process</a:t>
            </a:r>
            <a:r>
              <a:rPr lang="es-MX" dirty="0"/>
              <a:t>,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,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feature</a:t>
            </a:r>
            <a:r>
              <a:rPr lang="es-MX" dirty="0"/>
              <a:t> </a:t>
            </a:r>
            <a:r>
              <a:rPr lang="es-MX" dirty="0" err="1"/>
              <a:t>value</a:t>
            </a:r>
            <a:r>
              <a:rPr lang="es-MX" dirty="0"/>
              <a:t> can </a:t>
            </a:r>
            <a:r>
              <a:rPr lang="es-MX" dirty="0" err="1"/>
              <a:t>they</a:t>
            </a:r>
            <a:r>
              <a:rPr lang="es-MX" dirty="0"/>
              <a:t> be?, este paso puede ser difícil para mas de dos reglas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9131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5644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manually</a:t>
            </a:r>
            <a:r>
              <a:rPr lang="es-MX" dirty="0"/>
              <a:t> </a:t>
            </a:r>
            <a:r>
              <a:rPr lang="es-MX" dirty="0" err="1"/>
              <a:t>check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Works. Con los modelos iniciales no es tan fácil intuir el modelo final.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79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19752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Ahora, ingresando los valores de los modelos al código, veamos si corresponde con los mapas.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80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2509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re </a:t>
            </a:r>
            <a:r>
              <a:rPr lang="es-MX" dirty="0" err="1"/>
              <a:t>arrange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rules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smaller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larger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F26F-4389-4FCD-81B2-09E45FFA5C85}" type="slidenum">
              <a:rPr lang="es-MX" smtClean="0"/>
              <a:t>81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1172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Mathematical</a:t>
            </a:r>
            <a:r>
              <a:rPr lang="es-MX" dirty="0"/>
              <a:t> </a:t>
            </a:r>
            <a:r>
              <a:rPr lang="es-MX" dirty="0" err="1"/>
              <a:t>equations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steps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F26F-4389-4FCD-81B2-09E45FFA5C85}" type="slidenum">
              <a:rPr lang="es-MX" smtClean="0"/>
              <a:t>84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86332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MX" dirty="0"/>
              <a:t>Cuando se combina varios </a:t>
            </a:r>
            <a:r>
              <a:rPr lang="es-MX" dirty="0" err="1"/>
              <a:t>solvers</a:t>
            </a:r>
            <a:r>
              <a:rPr lang="es-MX" dirty="0"/>
              <a:t> con diferentes características, el costo computacional incrementa ya que en el modelo traducido se tienen que calcular todas las características en cada paso. </a:t>
            </a:r>
          </a:p>
          <a:p>
            <a:pPr marL="228600" indent="-228600">
              <a:buAutoNum type="arabicPeriod"/>
            </a:pPr>
            <a:r>
              <a:rPr lang="es-MX" dirty="0"/>
              <a:t>El tener el algoritmo nos puede ayudar a identificar casos donde el modelo de HH^2 sea necesaria. (Tener varias reglas apuntando al mismo </a:t>
            </a:r>
            <a:r>
              <a:rPr lang="es-MX" dirty="0" err="1"/>
              <a:t>solver</a:t>
            </a:r>
            <a:r>
              <a:rPr lang="es-MX" dirty="0"/>
              <a:t>)</a:t>
            </a:r>
          </a:p>
          <a:p>
            <a:pPr marL="228600" indent="-228600">
              <a:buAutoNum type="arabicPeriod"/>
            </a:pPr>
            <a:r>
              <a:rPr lang="es-MX" dirty="0"/>
              <a:t>Si queremos seguir entrenando el modelo de HH^2 con otro set de instancias, por ejemplo, se puede traducir a una HH y entrenarse a un costo mas bajo. Para cambios pequeños en el modelo (tunear)</a:t>
            </a:r>
          </a:p>
          <a:p>
            <a:pPr marL="228600" indent="-228600">
              <a:buAutoNum type="arabicPeriod"/>
            </a:pPr>
            <a:r>
              <a:rPr lang="es-MX" dirty="0"/>
              <a:t>Tenemos dos modelos que están entrenados en distintas condiciones (distintos sets de instancias, </a:t>
            </a:r>
            <a:r>
              <a:rPr lang="es-MX" dirty="0" err="1"/>
              <a:t>caracteristicas</a:t>
            </a:r>
            <a:r>
              <a:rPr lang="es-MX" dirty="0"/>
              <a:t> o diferentes heurísticas) una manera de combinarlos es combinar los set de instancias, de </a:t>
            </a:r>
            <a:r>
              <a:rPr lang="es-MX" dirty="0" err="1"/>
              <a:t>features</a:t>
            </a:r>
            <a:r>
              <a:rPr lang="es-MX" dirty="0"/>
              <a:t> y las heurísticas, esto que se pierda el valor individual de los modelos. Una manera de tener una HH que no pierda ese valor individual de cada </a:t>
            </a:r>
            <a:r>
              <a:rPr lang="es-MX" dirty="0" err="1"/>
              <a:t>solver</a:t>
            </a:r>
            <a:r>
              <a:rPr lang="es-MX" dirty="0"/>
              <a:t> es usar la HH^2 y luego traducirla a otra HH.</a:t>
            </a:r>
          </a:p>
          <a:p>
            <a:pPr marL="228600" indent="-228600">
              <a:buAutoNum type="arabicPeriod"/>
            </a:pPr>
            <a:r>
              <a:rPr lang="es-MX" dirty="0"/>
              <a:t>Añadir un nuevo </a:t>
            </a:r>
            <a:r>
              <a:rPr lang="es-MX" dirty="0" err="1"/>
              <a:t>solver</a:t>
            </a:r>
            <a:r>
              <a:rPr lang="es-MX" dirty="0"/>
              <a:t> a una HH significaría reentrenarla desde cero, con una HH^2 agregar otro </a:t>
            </a:r>
            <a:r>
              <a:rPr lang="es-MX" dirty="0" err="1"/>
              <a:t>solver</a:t>
            </a:r>
            <a:r>
              <a:rPr lang="es-MX" dirty="0"/>
              <a:t> significa lo mismo, pero al combinarla con la traducción se puede rescatar conocimiento previo. Lo que es traducir el modelo de HH^2 a HH y entrenar un nuevo modelo de HH^2 con la HH traducida y el nuevo </a:t>
            </a:r>
            <a:r>
              <a:rPr lang="es-MX" dirty="0" err="1"/>
              <a:t>solver</a:t>
            </a:r>
            <a:r>
              <a:rPr lang="es-MX" dirty="0"/>
              <a:t> a introducir (la cantidad de reglas se decide conforme a la necesidad del entrenamiento), al final tenemos un modelo nuevo de HH^2, pero al hacer la traducción del modelo de HH^2 nuevo, todas las reglas de los </a:t>
            </a:r>
            <a:r>
              <a:rPr lang="es-MX" dirty="0" err="1"/>
              <a:t>solvers</a:t>
            </a:r>
            <a:r>
              <a:rPr lang="es-MX" dirty="0"/>
              <a:t> individuales vuelven a aparecer.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F26F-4389-4FCD-81B2-09E45FFA5C85}" type="slidenum">
              <a:rPr lang="es-MX" smtClean="0"/>
              <a:t>85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055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SPT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9504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, SPT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, so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job</a:t>
            </a:r>
            <a:r>
              <a:rPr lang="es-MX" dirty="0"/>
              <a:t>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569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 </a:t>
            </a:r>
            <a:r>
              <a:rPr lang="es-MX" dirty="0" err="1"/>
              <a:t>first</a:t>
            </a:r>
            <a:r>
              <a:rPr lang="es-MX" dirty="0"/>
              <a:t> step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with</a:t>
            </a:r>
            <a:r>
              <a:rPr lang="es-MX" dirty="0"/>
              <a:t> LPA, </a:t>
            </a:r>
            <a:r>
              <a:rPr lang="es-MX" dirty="0" err="1"/>
              <a:t>whic</a:t>
            </a:r>
            <a:r>
              <a:rPr lang="es-MX" dirty="0"/>
              <a:t> </a:t>
            </a:r>
            <a:r>
              <a:rPr lang="es-MX" dirty="0" err="1"/>
              <a:t>means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Job 1 </a:t>
            </a:r>
            <a:r>
              <a:rPr lang="es-MX" dirty="0" err="1"/>
              <a:t>should</a:t>
            </a:r>
            <a:r>
              <a:rPr lang="es-MX" dirty="0"/>
              <a:t> be </a:t>
            </a:r>
            <a:r>
              <a:rPr lang="es-MX" dirty="0" err="1"/>
              <a:t>selected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2F78B-4089-4024-8026-8980C821B51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5921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3DB86-83FE-4ADF-9C07-893DB0C81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46A4-709A-4E11-BFCC-BB3758C40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3A04BA-EE26-4957-8188-85C5CB82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907D-1B5C-44E9-A5B2-D083200F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F86FEC-F1B6-4FEF-A180-B5AAF0FF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17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ECDD1-B494-483B-8E58-A2C567F2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87DCA-EEDE-47E4-8D75-AFFABC86B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9D349-F614-4E3D-96F9-E44057A3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2AB20C-8819-4FCF-8601-7DFD4888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187BA7-1F4F-4CCD-B6D9-5C5DD606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823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4A016E-733E-4256-8EEB-15105BF26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C5482D-4D50-4D0E-9E55-6EE64B8B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E2340-E417-40E4-906D-88883726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217C7F-58A8-40A2-8300-48FE8463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B500E6-C4D7-47F5-83C3-A3F6761D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178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1163C-5114-4797-A31F-8AC18136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CD37D-AA22-4277-8517-8018284C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D2B5A2-B3BB-483A-9B72-F889DAF3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7ED22F-74AD-4A38-A19D-9346E1FA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992CC-2726-44D5-A100-07BB3595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958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13961-DF6D-4E79-8EBE-15836A4A5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15CF0D-B773-4FDE-85C8-31B071AE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6B6E32-DA16-4220-BEE7-AEDFFA1D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2777CD-A7C4-4B5F-AA6D-1868EE6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8826A8-DFF4-46EB-B808-47EBF7FA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270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3378-BEB9-4F5D-A2A8-CC8AFED6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C52FB2-CB69-410B-B702-6C5921EE8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CF3515-7314-4E84-9478-276AB29F1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103DC2-2E2E-481D-813C-AE1BBF3C0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46F81-9CA6-45E2-BDDA-075F7FC3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306638-C06B-4A5D-9AD9-7FE2FEA1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96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14D51-0AE7-4530-A845-6B82BE65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AC393A-268F-4509-8E3C-55C198427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9AAC59-67BF-4E28-B06D-7ABFBCADF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C282BB-B639-4714-9E07-89231C7F0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4DFEF9-8E57-411F-BA0B-506714447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BB1E824-AAE0-497A-AB1B-B6B5AAF8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B13445-B58C-4F48-A770-A57AC18C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8816E7-871F-4370-9503-2E646A78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766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26B62-1DB2-4DEB-925D-27F3F602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1F0A53-9F0C-49B1-B2B9-D602277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A15B50-9A6C-407E-9ECB-F3C047CB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B31B51-733F-4691-BC73-81752016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27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5E0695-C9BD-4C7E-8746-8B3683CF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A13BFD-E989-430A-A915-8DD330C9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6901A8-9102-489C-98C4-5F8753C9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970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94BF9-4758-4615-B6C4-081E227B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A5B65D-2A67-4236-BCA8-2E338FB3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FDDD3E-6F54-4C99-9ED8-2665B1967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576F62-3A79-4BD2-AFC1-A0A38513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37CCB2-A9D3-44D3-8554-B9543EB0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23D4F0-53C4-4254-BF81-D6857C96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80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1815C-CD33-4DAF-BE96-5B5A542F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E73AEE-3F82-4C96-ABC2-52E2AC657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A64B91-C0F7-4A48-BC8B-916CA232F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46B93-559D-4EB1-952A-760A0B3F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DD8EB2-BF53-4AEE-A2E8-ADF10FD3C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858912-826B-4AF1-A816-2C24A157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07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774BA4-E5BC-44FE-A648-7FFF363E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78540-14DB-4850-8303-5EB7AEF2E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43E47-2F85-4214-8128-F05DE447B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ED491-702B-47B2-BBCE-BC61A0DD7679}" type="datetimeFigureOut">
              <a:rPr lang="es-MX" smtClean="0"/>
              <a:t>09/12/2020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826A33-9FF6-4580-A1C3-4FFB282CB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E07F80-BB1D-42D9-81AE-7EA391D7D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0F602-FB65-4A87-92A2-9649B2B43A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100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4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76.emf"/><Relationship Id="rId21" Type="http://schemas.openxmlformats.org/officeDocument/2006/relationships/image" Target="../media/image136.png"/><Relationship Id="rId7" Type="http://schemas.openxmlformats.org/officeDocument/2006/relationships/image" Target="../media/image8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09.png"/><Relationship Id="rId24" Type="http://schemas.openxmlformats.org/officeDocument/2006/relationships/image" Target="../media/image139.png"/><Relationship Id="rId5" Type="http://schemas.openxmlformats.org/officeDocument/2006/relationships/image" Target="../media/image78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94.png"/><Relationship Id="rId19" Type="http://schemas.openxmlformats.org/officeDocument/2006/relationships/image" Target="../media/image13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78.emf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99CCE-67C5-4B88-B1B5-2650031C5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Testing </a:t>
            </a:r>
            <a:r>
              <a:rPr lang="es-MX" dirty="0" err="1"/>
              <a:t>HH’s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B5165C-084D-4B3A-803F-6C8588270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21/11/2020</a:t>
            </a:r>
          </a:p>
        </p:txBody>
      </p:sp>
    </p:spTree>
    <p:extLst>
      <p:ext uri="{BB962C8B-B14F-4D97-AF65-F5344CB8AC3E}">
        <p14:creationId xmlns:p14="http://schemas.microsoft.com/office/powerpoint/2010/main" val="212891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10     2     5     4</a:t>
            </a:r>
          </a:p>
          <a:p>
            <a:r>
              <a:rPr lang="fr-FR" dirty="0"/>
              <a:t>     0     8     1     7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1     3     3     4</a:t>
            </a:r>
          </a:p>
          <a:p>
            <a:r>
              <a:rPr lang="fr-FR" dirty="0"/>
              <a:t>     0     1     3     2</a:t>
            </a:r>
          </a:p>
          <a:p>
            <a:r>
              <a:rPr lang="fr-FR" dirty="0"/>
              <a:t>     1     4     2     3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0.0704    0.1149    0.2601    0.3704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0.4795    0.3047    0.7621    1.3014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758471-F4D0-4095-8260-F38F51AA7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7" t="15890" r="32369" b="32623"/>
          <a:stretch/>
        </p:blipFill>
        <p:spPr>
          <a:xfrm>
            <a:off x="5550569" y="1155032"/>
            <a:ext cx="5245768" cy="41070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921310-2CD9-4EAC-B5DC-C23DBE3F377B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3737E6-9C93-4588-B481-39FB0CF9A2E2}"/>
              </a:ext>
            </a:extLst>
          </p:cNvPr>
          <p:cNvSpPr txBox="1"/>
          <p:nvPr/>
        </p:nvSpPr>
        <p:spPr>
          <a:xfrm>
            <a:off x="749166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350933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endParaRPr lang="fr-FR" dirty="0"/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10     2     5     4</a:t>
            </a:r>
          </a:p>
          <a:p>
            <a:r>
              <a:rPr lang="fr-FR" dirty="0"/>
              <a:t>     0     0     1     7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1     3     3     4</a:t>
            </a:r>
          </a:p>
          <a:p>
            <a:r>
              <a:rPr lang="fr-FR" dirty="0"/>
              <a:t>     0     0     3     2</a:t>
            </a:r>
          </a:p>
          <a:p>
            <a:r>
              <a:rPr lang="fr-FR" dirty="0"/>
              <a:t>     1     4     2     3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0.0737    0.2783    0.1521    0.4815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0.5872    0.3505    0.7252    1.2466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03469E-964E-435D-B909-12EC7E59A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1" t="14486" r="32763" b="32155"/>
          <a:stretch/>
        </p:blipFill>
        <p:spPr>
          <a:xfrm>
            <a:off x="5454314" y="1162878"/>
            <a:ext cx="5486401" cy="453224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F6775AD-CDC2-42CF-B51B-F689D7672BB5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6F6F86-4F63-4D27-B9D5-6249063A3C14}"/>
              </a:ext>
            </a:extLst>
          </p:cNvPr>
          <p:cNvSpPr txBox="1"/>
          <p:nvPr/>
        </p:nvSpPr>
        <p:spPr>
          <a:xfrm>
            <a:off x="749166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102231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endParaRPr lang="fr-FR" dirty="0"/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10     2     5     4</a:t>
            </a:r>
          </a:p>
          <a:p>
            <a:r>
              <a:rPr lang="fr-FR" dirty="0"/>
              <a:t>     0     0     0     7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1     3     3     4</a:t>
            </a:r>
          </a:p>
          <a:p>
            <a:r>
              <a:rPr lang="fr-FR" dirty="0"/>
              <a:t>     0     0     0     2</a:t>
            </a:r>
          </a:p>
          <a:p>
            <a:r>
              <a:rPr lang="fr-FR" dirty="0"/>
              <a:t>     1     4     2     3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0.0514    0.3026    0.1570    0.4815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0.5936    0.3845    0.7538    1.2703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3E91EB-D128-4DF2-9936-B922D509D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6" t="15188" r="30527" b="31921"/>
          <a:stretch/>
        </p:blipFill>
        <p:spPr>
          <a:xfrm>
            <a:off x="5257800" y="681037"/>
            <a:ext cx="6589212" cy="50309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B8A9FA-A7A6-44E3-BD30-079A8E30AD1E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DDA6DE-8041-415E-AE35-9274774C482A}"/>
              </a:ext>
            </a:extLst>
          </p:cNvPr>
          <p:cNvSpPr txBox="1"/>
          <p:nvPr/>
        </p:nvSpPr>
        <p:spPr>
          <a:xfrm>
            <a:off x="757187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22826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F4E4-41A8-4E21-B549-898363E7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HH </a:t>
            </a:r>
            <a:r>
              <a:rPr lang="es-MX" dirty="0" err="1"/>
              <a:t>to</a:t>
            </a:r>
            <a:r>
              <a:rPr lang="es-MX" dirty="0"/>
              <a:t> test, </a:t>
            </a:r>
            <a:r>
              <a:rPr lang="es-MX" dirty="0" err="1"/>
              <a:t>random</a:t>
            </a:r>
            <a:r>
              <a:rPr lang="es-MX" dirty="0"/>
              <a:t> rules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DEA59-850F-4A0A-AD7E-1BE99EBF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46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0.8782    0.1163    0.5294    0.4995    0.1111    1.0000</a:t>
            </a:r>
          </a:p>
          <a:p>
            <a:r>
              <a:rPr lang="en-US" dirty="0"/>
              <a:t>    0.2604    0.8190    0.9280    0.5785    0.1469    2.0000</a:t>
            </a:r>
          </a:p>
          <a:p>
            <a:r>
              <a:rPr lang="en-US" dirty="0"/>
              <a:t>    0.6982    0.6046    0.7598    0.4474    0.0002    3.0000</a:t>
            </a:r>
          </a:p>
          <a:p>
            <a:r>
              <a:rPr lang="en-US" dirty="0"/>
              <a:t>    0.4769    0.0649    0.5585    0.1814    0.0403    4.0000</a:t>
            </a:r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45E5C1B-2505-4954-842E-30CD353A4BF3}"/>
              </a:ext>
            </a:extLst>
          </p:cNvPr>
          <p:cNvSpPr txBox="1">
            <a:spLocks/>
          </p:cNvSpPr>
          <p:nvPr/>
        </p:nvSpPr>
        <p:spPr>
          <a:xfrm>
            <a:off x="8991599" y="3872957"/>
            <a:ext cx="3376863" cy="2142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</p:spTree>
    <p:extLst>
      <p:ext uri="{BB962C8B-B14F-4D97-AF65-F5344CB8AC3E}">
        <p14:creationId xmlns:p14="http://schemas.microsoft.com/office/powerpoint/2010/main" val="320338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Testing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/>
        </p:nvGraphicFramePr>
        <p:xfrm>
          <a:off x="7234987" y="2645691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0.0732    0.0682    0.2311    0.2963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0.8839    1.0808    0.9939    0.5341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2231D6E-B1B8-4C5D-BA75-12FD17B46524}"/>
              </a:ext>
            </a:extLst>
          </p:cNvPr>
          <p:cNvSpPr txBox="1"/>
          <p:nvPr/>
        </p:nvSpPr>
        <p:spPr>
          <a:xfrm>
            <a:off x="4957013" y="6453656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C4D9D3-F048-40EA-80F1-E1327960E838}"/>
              </a:ext>
            </a:extLst>
          </p:cNvPr>
          <p:cNvSpPr txBox="1"/>
          <p:nvPr/>
        </p:nvSpPr>
        <p:spPr>
          <a:xfrm>
            <a:off x="4195013" y="5552034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159112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0     2     5     4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1     4     2     3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0.0191    0.2106    0.0932    0.2963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 0.9916    1.1027    1.0419    0.6786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391965-11C4-443E-ADDF-491713429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6" t="15188" r="31579" b="32389"/>
          <a:stretch/>
        </p:blipFill>
        <p:spPr>
          <a:xfrm>
            <a:off x="5518483" y="789300"/>
            <a:ext cx="6096000" cy="47413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F00B59-B3DA-4BFF-B1BC-8A2124EE826C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BBDF51-7962-44FB-8688-F9B69FC6699C}"/>
              </a:ext>
            </a:extLst>
          </p:cNvPr>
          <p:cNvSpPr txBox="1"/>
          <p:nvPr/>
        </p:nvSpPr>
        <p:spPr>
          <a:xfrm>
            <a:off x="749166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68782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0     0     5     4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0     0     3     4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1     4     2     3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0.0180    0.2547    0.1088    0.3704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  0.9785    1.0501    1.0083    0.6961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819938-24D7-42C1-8A15-A93E73B1A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6" t="14486" r="31711" b="31686"/>
          <a:stretch/>
        </p:blipFill>
        <p:spPr>
          <a:xfrm>
            <a:off x="5257800" y="737982"/>
            <a:ext cx="5855370" cy="47926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F47027-2149-4B61-A595-B8868373A37F}"/>
              </a:ext>
            </a:extLst>
          </p:cNvPr>
          <p:cNvSpPr txBox="1"/>
          <p:nvPr/>
        </p:nvSpPr>
        <p:spPr>
          <a:xfrm>
            <a:off x="749166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5EA560-A53A-492B-828E-71DCBC87E641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94315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0     0     0     4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0     0     0     4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1     4     2     3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0    0.3840    0.1946    0.3704         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  0.9919    0.9273    0.9282    0.7064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37F3C-C600-46AC-9FEE-0E45B321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3" t="16124" r="33026" b="31687"/>
          <a:stretch/>
        </p:blipFill>
        <p:spPr>
          <a:xfrm>
            <a:off x="5257800" y="1089938"/>
            <a:ext cx="5727032" cy="46781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846FB3-412D-4FD9-B45D-0DB21878AC6B}"/>
              </a:ext>
            </a:extLst>
          </p:cNvPr>
          <p:cNvSpPr txBox="1"/>
          <p:nvPr/>
        </p:nvSpPr>
        <p:spPr>
          <a:xfrm>
            <a:off x="6930190" y="571339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FBC736-00FF-41A3-AAB8-B3009009870B}"/>
              </a:ext>
            </a:extLst>
          </p:cNvPr>
          <p:cNvSpPr txBox="1"/>
          <p:nvPr/>
        </p:nvSpPr>
        <p:spPr>
          <a:xfrm>
            <a:off x="7491665" y="6443650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109402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F4E4-41A8-4E21-B549-898363E7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fourth</a:t>
            </a:r>
            <a:r>
              <a:rPr lang="es-MX" dirty="0"/>
              <a:t> HH </a:t>
            </a:r>
            <a:r>
              <a:rPr lang="es-MX" dirty="0" err="1"/>
              <a:t>to</a:t>
            </a:r>
            <a:r>
              <a:rPr lang="es-MX" dirty="0"/>
              <a:t> test,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LPTvsSPT</a:t>
            </a:r>
            <a:r>
              <a:rPr lang="es-MX" dirty="0"/>
              <a:t> </a:t>
            </a:r>
            <a:r>
              <a:rPr lang="es-MX" dirty="0" err="1"/>
              <a:t>Instances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DEA59-850F-4A0A-AD7E-1BE99EBF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66096" cy="503237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0.5041    0.2179    0.4438    0.7010    0.9008    2.0000</a:t>
            </a:r>
          </a:p>
          <a:p>
            <a:r>
              <a:rPr lang="en-US" dirty="0"/>
              <a:t>    0.9305    0.7805    0.0156    0.6456    0.3302    4.0000</a:t>
            </a:r>
          </a:p>
          <a:p>
            <a:r>
              <a:rPr lang="en-US" dirty="0"/>
              <a:t>    0.8503    0.9509    0.9470    0.1328    0.5519    3.0000</a:t>
            </a:r>
          </a:p>
          <a:p>
            <a:r>
              <a:rPr lang="en-US" dirty="0"/>
              <a:t>    0.1750    0.5182    0.3080    0.6764    0.0402    1.0000</a:t>
            </a:r>
          </a:p>
          <a:p>
            <a:r>
              <a:rPr lang="en-US" dirty="0"/>
              <a:t>    0.3683    0.6202    0.8069    0.3707    0.0077    3.0000</a:t>
            </a:r>
          </a:p>
          <a:p>
            <a:r>
              <a:rPr lang="en-US" dirty="0"/>
              <a:t>    0.9396    0.2404    0.1842    0.0001    0.4261    1.0000</a:t>
            </a:r>
          </a:p>
          <a:p>
            <a:r>
              <a:rPr lang="en-US" dirty="0"/>
              <a:t>    0.7313    0.8783    0.5315    0.6834    0.7555    1.0000</a:t>
            </a:r>
          </a:p>
          <a:p>
            <a:r>
              <a:rPr lang="en-US" dirty="0"/>
              <a:t>    0.1463    0.2189    0.0441    0.8986    0.6499    1.0000</a:t>
            </a:r>
          </a:p>
          <a:p>
            <a:r>
              <a:rPr lang="en-US" dirty="0"/>
              <a:t>    0.0916    0.0571    0.5918    0.6604    0.6268    1.0000</a:t>
            </a:r>
          </a:p>
          <a:p>
            <a:r>
              <a:rPr lang="en-US" dirty="0"/>
              <a:t>    0.5206    0.4624    0.2208    0.4964    0.1180    1.0000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682A456-C499-457B-879A-2A66EA16BFA6}"/>
              </a:ext>
            </a:extLst>
          </p:cNvPr>
          <p:cNvSpPr txBox="1">
            <a:spLocks/>
          </p:cNvSpPr>
          <p:nvPr/>
        </p:nvSpPr>
        <p:spPr>
          <a:xfrm>
            <a:off x="9926052" y="5306093"/>
            <a:ext cx="2538663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266A65-99D3-429C-B771-F2886572E10D}"/>
              </a:ext>
            </a:extLst>
          </p:cNvPr>
          <p:cNvSpPr txBox="1">
            <a:spLocks/>
          </p:cNvSpPr>
          <p:nvPr/>
        </p:nvSpPr>
        <p:spPr>
          <a:xfrm>
            <a:off x="5426243" y="3541294"/>
            <a:ext cx="2538663" cy="3063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SPT</a:t>
            </a:r>
          </a:p>
          <a:p>
            <a:pPr marL="0" indent="0">
              <a:buNone/>
            </a:pPr>
            <a:r>
              <a:rPr lang="es-MX" dirty="0"/>
              <a:t>LPA</a:t>
            </a:r>
          </a:p>
          <a:p>
            <a:pPr marL="0" indent="0">
              <a:buNone/>
            </a:pPr>
            <a:r>
              <a:rPr lang="es-MX" dirty="0"/>
              <a:t>MPA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  <a:p>
            <a:pPr marL="0" indent="0">
              <a:buNone/>
            </a:pPr>
            <a:r>
              <a:rPr lang="es-MX" dirty="0"/>
              <a:t>MPA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  <a:p>
            <a:pPr marL="0" indent="0">
              <a:buNone/>
            </a:pPr>
            <a:r>
              <a:rPr lang="es-MX" dirty="0"/>
              <a:t>LPT</a:t>
            </a:r>
          </a:p>
        </p:txBody>
      </p:sp>
    </p:spTree>
    <p:extLst>
      <p:ext uri="{BB962C8B-B14F-4D97-AF65-F5344CB8AC3E}">
        <p14:creationId xmlns:p14="http://schemas.microsoft.com/office/powerpoint/2010/main" val="4089667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088"/>
            <a:ext cx="10515600" cy="1325563"/>
          </a:xfrm>
        </p:spPr>
        <p:txBody>
          <a:bodyPr/>
          <a:lstStyle/>
          <a:p>
            <a:pPr algn="ctr"/>
            <a:r>
              <a:rPr lang="es-MX" dirty="0" err="1"/>
              <a:t>LPTvsSPT</a:t>
            </a:r>
            <a:r>
              <a:rPr lang="es-MX" dirty="0"/>
              <a:t>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279694"/>
              </p:ext>
            </p:extLst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5.7059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3.7579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9.5777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5.2445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6.4834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6.0503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6357767"/>
              </p:ext>
            </p:extLst>
          </p:nvPr>
        </p:nvGraphicFramePr>
        <p:xfrm>
          <a:off x="7234987" y="2645691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372983" y="5913945"/>
            <a:ext cx="11145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0.1199    0.1346    0.2564    0.4074    0.1667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0.9027    1.1026    1.3786    0.4911    0.7920    0.9600    1.1940    0.7264    0.6285    0.5288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7392DF-4BD5-41F4-B2BA-3D751D110FD3}"/>
              </a:ext>
            </a:extLst>
          </p:cNvPr>
          <p:cNvSpPr txBox="1"/>
          <p:nvPr/>
        </p:nvSpPr>
        <p:spPr>
          <a:xfrm>
            <a:off x="1696453" y="558611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01C37382-D214-4F00-B24B-3CED0FA76391}"/>
              </a:ext>
            </a:extLst>
          </p:cNvPr>
          <p:cNvSpPr txBox="1">
            <a:spLocks/>
          </p:cNvSpPr>
          <p:nvPr/>
        </p:nvSpPr>
        <p:spPr>
          <a:xfrm>
            <a:off x="2574758" y="6453656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89049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2F462-A34D-4C28-87F9-C03B9F00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Solvers</a:t>
            </a:r>
            <a:r>
              <a:rPr lang="es-MX" b="1" dirty="0"/>
              <a:t> </a:t>
            </a:r>
            <a:r>
              <a:rPr lang="es-MX" b="1" dirty="0" err="1"/>
              <a:t>Representation</a:t>
            </a:r>
            <a:endParaRPr lang="es-MX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5B8B6-8BE8-4DFF-9168-4B5046ADE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1.- </a:t>
            </a:r>
            <a:r>
              <a:rPr lang="es-MX" dirty="0" err="1"/>
              <a:t>Longest</a:t>
            </a:r>
            <a:r>
              <a:rPr lang="es-MX" dirty="0"/>
              <a:t> Processing Time (LPT)</a:t>
            </a:r>
          </a:p>
          <a:p>
            <a:endParaRPr lang="es-MX" dirty="0"/>
          </a:p>
          <a:p>
            <a:r>
              <a:rPr lang="es-MX" dirty="0"/>
              <a:t>2.- </a:t>
            </a:r>
            <a:r>
              <a:rPr lang="es-MX" dirty="0" err="1"/>
              <a:t>Shortest</a:t>
            </a:r>
            <a:r>
              <a:rPr lang="es-MX" dirty="0"/>
              <a:t> Processing Time (SPT) </a:t>
            </a:r>
          </a:p>
          <a:p>
            <a:endParaRPr lang="es-MX" dirty="0"/>
          </a:p>
          <a:p>
            <a:r>
              <a:rPr lang="es-MX" dirty="0"/>
              <a:t>3.-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Pending</a:t>
            </a:r>
            <a:r>
              <a:rPr lang="es-MX" dirty="0"/>
              <a:t> </a:t>
            </a:r>
            <a:r>
              <a:rPr lang="es-MX" dirty="0" err="1"/>
              <a:t>Activities</a:t>
            </a:r>
            <a:r>
              <a:rPr lang="es-MX" dirty="0"/>
              <a:t> (MPA)</a:t>
            </a:r>
          </a:p>
          <a:p>
            <a:endParaRPr lang="es-MX" dirty="0"/>
          </a:p>
          <a:p>
            <a:r>
              <a:rPr lang="es-MX" dirty="0"/>
              <a:t>4.- </a:t>
            </a:r>
            <a:r>
              <a:rPr lang="es-MX" dirty="0" err="1"/>
              <a:t>Least</a:t>
            </a:r>
            <a:r>
              <a:rPr lang="es-MX" dirty="0"/>
              <a:t> </a:t>
            </a:r>
            <a:r>
              <a:rPr lang="es-MX" dirty="0" err="1"/>
              <a:t>Pending</a:t>
            </a:r>
            <a:r>
              <a:rPr lang="es-MX" dirty="0"/>
              <a:t> </a:t>
            </a:r>
            <a:r>
              <a:rPr lang="es-MX" dirty="0" err="1"/>
              <a:t>Activities</a:t>
            </a:r>
            <a:r>
              <a:rPr lang="es-MX" dirty="0"/>
              <a:t> (LPA)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1EBADB6-499F-4403-8AD7-9A7EA60CED5E}"/>
              </a:ext>
            </a:extLst>
          </p:cNvPr>
          <p:cNvSpPr txBox="1">
            <a:spLocks/>
          </p:cNvSpPr>
          <p:nvPr/>
        </p:nvSpPr>
        <p:spPr>
          <a:xfrm>
            <a:off x="9653337" y="5241925"/>
            <a:ext cx="2538663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</p:spTree>
    <p:extLst>
      <p:ext uri="{BB962C8B-B14F-4D97-AF65-F5344CB8AC3E}">
        <p14:creationId xmlns:p14="http://schemas.microsoft.com/office/powerpoint/2010/main" val="3464932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892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HH1.step(</a:t>
            </a:r>
            <a:r>
              <a:rPr lang="es-MX" dirty="0" err="1"/>
              <a:t>LPTvsSPTInstance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9.9956    5.7059    3.7579    9.5777</a:t>
            </a:r>
          </a:p>
          <a:p>
            <a:r>
              <a:rPr lang="fr-FR" dirty="0"/>
              <a:t>    5.2445    4.6834    9.9563    6.0503</a:t>
            </a:r>
          </a:p>
          <a:p>
            <a:r>
              <a:rPr lang="fr-FR" dirty="0"/>
              <a:t>         0    9.9648   10.0000   10.0000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1     3     3     1</a:t>
            </a:r>
          </a:p>
          <a:p>
            <a:r>
              <a:rPr lang="fr-FR" dirty="0"/>
              <a:t>     4     3     1     4</a:t>
            </a:r>
          </a:p>
          <a:p>
            <a:r>
              <a:rPr lang="fr-FR" dirty="0"/>
              <a:t>     0     3     4     2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22667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0.0824    0.0431    0.1938    0.4074    0.1250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0.9793    1.1805    1.4962    0.5717    0.8976    1.0151    1.3063    0.7578    0.6888    0.6137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3FA2B7-4DF7-4C90-B464-E4C513F3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3" t="14719" r="31316" b="32389"/>
          <a:stretch/>
        </p:blipFill>
        <p:spPr>
          <a:xfrm>
            <a:off x="5586662" y="857500"/>
            <a:ext cx="6140117" cy="48519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5DD2C9-CB2F-47EA-996B-324D133EE1B1}"/>
              </a:ext>
            </a:extLst>
          </p:cNvPr>
          <p:cNvSpPr txBox="1"/>
          <p:nvPr/>
        </p:nvSpPr>
        <p:spPr>
          <a:xfrm>
            <a:off x="2145631" y="559489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40D0EF1-4B73-4651-AC66-151BFF39167F}"/>
              </a:ext>
            </a:extLst>
          </p:cNvPr>
          <p:cNvSpPr txBox="1">
            <a:spLocks/>
          </p:cNvSpPr>
          <p:nvPr/>
        </p:nvSpPr>
        <p:spPr>
          <a:xfrm>
            <a:off x="2671010" y="6373446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4748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959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HH1.step(</a:t>
            </a:r>
            <a:r>
              <a:rPr lang="es-MX" dirty="0" err="1"/>
              <a:t>LPTvsSPTInstance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0    5.7059    3.7579    9.5777</a:t>
            </a:r>
          </a:p>
          <a:p>
            <a:r>
              <a:rPr lang="fr-FR" dirty="0"/>
              <a:t>    5.2445    4.6834    9.9563    6.0503</a:t>
            </a:r>
          </a:p>
          <a:p>
            <a:r>
              <a:rPr lang="fr-FR" dirty="0"/>
              <a:t>         0    9.9648   10.0000   10.0000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0     3     3     1</a:t>
            </a:r>
          </a:p>
          <a:p>
            <a:r>
              <a:rPr lang="fr-FR" dirty="0"/>
              <a:t>     4     3     1     4</a:t>
            </a:r>
          </a:p>
          <a:p>
            <a:r>
              <a:rPr lang="fr-FR" dirty="0"/>
              <a:t>     0     3     4     2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766134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0.0849    0.1278    0.1634    0.4815    0.1250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 0.9553    1.1099    1.4769    0.4760    0.8735    1.0325    1.2470    0.6898    0.6873    0.5526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1BE99-420A-4A6E-8188-9599DF621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2" t="16124" r="31447" b="31921"/>
          <a:stretch/>
        </p:blipFill>
        <p:spPr>
          <a:xfrm>
            <a:off x="5678905" y="905627"/>
            <a:ext cx="6160169" cy="47816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E6B19C9-CE21-4A19-9AD1-F01B722E73CE}"/>
              </a:ext>
            </a:extLst>
          </p:cNvPr>
          <p:cNvSpPr txBox="1"/>
          <p:nvPr/>
        </p:nvSpPr>
        <p:spPr>
          <a:xfrm>
            <a:off x="2033336" y="553883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33F4D22-8CC5-4153-A671-A7D45533BDCF}"/>
              </a:ext>
            </a:extLst>
          </p:cNvPr>
          <p:cNvSpPr txBox="1">
            <a:spLocks/>
          </p:cNvSpPr>
          <p:nvPr/>
        </p:nvSpPr>
        <p:spPr>
          <a:xfrm>
            <a:off x="2671010" y="630927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24067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HH1.step(</a:t>
            </a:r>
            <a:r>
              <a:rPr lang="es-MX" dirty="0" err="1"/>
              <a:t>LPTvsSPTInstance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0    5.7059    3.7579    9.5777</a:t>
            </a:r>
          </a:p>
          <a:p>
            <a:r>
              <a:rPr lang="fr-FR" dirty="0"/>
              <a:t>    5.2445    4.6834    9.9563    6.0503</a:t>
            </a:r>
          </a:p>
          <a:p>
            <a:r>
              <a:rPr lang="fr-FR" dirty="0"/>
              <a:t>         0         0   10.0000   10.0000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0     3     3     1</a:t>
            </a:r>
          </a:p>
          <a:p>
            <a:r>
              <a:rPr lang="fr-FR" dirty="0"/>
              <a:t>     4     3     1     4</a:t>
            </a:r>
          </a:p>
          <a:p>
            <a:r>
              <a:rPr lang="fr-FR" dirty="0"/>
              <a:t>     0     0     4     2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62982"/>
            <a:ext cx="108885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0.0225    0.0997    0.1587    0.4815    0.0417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 1.0553    1.1911    1.5534    0.5086    0.9078    1.1141    1.3409    0.7659    0.7540    0.6242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5CCF7A-9134-45F3-8B53-7E59055D6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5188" r="31448" b="32310"/>
          <a:stretch/>
        </p:blipFill>
        <p:spPr>
          <a:xfrm>
            <a:off x="5319260" y="895016"/>
            <a:ext cx="6407519" cy="500847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6D39C3-0F7C-4166-A077-F9AC1A635F40}"/>
              </a:ext>
            </a:extLst>
          </p:cNvPr>
          <p:cNvSpPr txBox="1"/>
          <p:nvPr/>
        </p:nvSpPr>
        <p:spPr>
          <a:xfrm>
            <a:off x="2129588" y="5734218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C382DA1-D0FF-4264-9D05-E2FEB1BC629A}"/>
              </a:ext>
            </a:extLst>
          </p:cNvPr>
          <p:cNvSpPr txBox="1">
            <a:spLocks/>
          </p:cNvSpPr>
          <p:nvPr/>
        </p:nvSpPr>
        <p:spPr>
          <a:xfrm>
            <a:off x="2671010" y="6492873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28064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85E8D-A985-459A-8025-E770DD0E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1325563"/>
          </a:xfrm>
        </p:spPr>
        <p:txBody>
          <a:bodyPr/>
          <a:lstStyle/>
          <a:p>
            <a:r>
              <a:rPr lang="es-MX" dirty="0"/>
              <a:t>Testing  a </a:t>
            </a:r>
            <a:r>
              <a:rPr lang="es-MX" dirty="0" err="1"/>
              <a:t>squared</a:t>
            </a:r>
            <a:r>
              <a:rPr lang="es-MX" dirty="0"/>
              <a:t> Hyper-Heuristic</a:t>
            </a:r>
          </a:p>
        </p:txBody>
      </p:sp>
    </p:spTree>
    <p:extLst>
      <p:ext uri="{BB962C8B-B14F-4D97-AF65-F5344CB8AC3E}">
        <p14:creationId xmlns:p14="http://schemas.microsoft.com/office/powerpoint/2010/main" val="750714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32F98-B0E2-4982-867E-74736659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err="1"/>
              <a:t>Solvers</a:t>
            </a:r>
            <a:r>
              <a:rPr lang="es-MX" b="1" dirty="0"/>
              <a:t> </a:t>
            </a:r>
            <a:r>
              <a:rPr lang="es-MX" b="1" dirty="0" err="1"/>
              <a:t>for</a:t>
            </a:r>
            <a:r>
              <a:rPr lang="es-MX" b="1" dirty="0"/>
              <a:t> </a:t>
            </a:r>
            <a:r>
              <a:rPr lang="es-MX" b="1" dirty="0" err="1"/>
              <a:t>testing</a:t>
            </a:r>
            <a:r>
              <a:rPr lang="es-MX" b="1" dirty="0"/>
              <a:t> HH^2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5F1F0E-9368-40A5-8972-59129BC5A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98508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 0     0     0     0     0     1</a:t>
            </a:r>
          </a:p>
          <a:p>
            <a:r>
              <a:rPr lang="en-US" dirty="0"/>
              <a:t>     1     1     1     1     1     2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3257BA-60A9-40FB-8F9D-B5CE5505FED8}"/>
              </a:ext>
            </a:extLst>
          </p:cNvPr>
          <p:cNvSpPr txBox="1"/>
          <p:nvPr/>
        </p:nvSpPr>
        <p:spPr>
          <a:xfrm>
            <a:off x="1983205" y="1443789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1 (HH1</a:t>
            </a:r>
            <a:r>
              <a:rPr lang="es-MX" dirty="0"/>
              <a:t>)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3E5AAE-64A1-4A28-BAC6-585DC35AC178}"/>
              </a:ext>
            </a:extLst>
          </p:cNvPr>
          <p:cNvSpPr txBox="1"/>
          <p:nvPr/>
        </p:nvSpPr>
        <p:spPr>
          <a:xfrm>
            <a:off x="7513721" y="1443788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2 (HH2</a:t>
            </a:r>
            <a:r>
              <a:rPr lang="es-MX" dirty="0"/>
              <a:t>) 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B729773-ADC7-4075-AE79-9A83018F57BC}"/>
              </a:ext>
            </a:extLst>
          </p:cNvPr>
          <p:cNvSpPr txBox="1">
            <a:spLocks/>
          </p:cNvSpPr>
          <p:nvPr/>
        </p:nvSpPr>
        <p:spPr>
          <a:xfrm>
            <a:off x="6236369" y="2141537"/>
            <a:ext cx="49850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 0     0     0     0     0     3</a:t>
            </a:r>
          </a:p>
          <a:p>
            <a:r>
              <a:rPr lang="en-US" dirty="0"/>
              <a:t>     1     1     1     1     1     4</a:t>
            </a:r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5E6BA3F-C7A9-424D-B9A6-F0E701B5B8C8}"/>
              </a:ext>
            </a:extLst>
          </p:cNvPr>
          <p:cNvSpPr txBox="1">
            <a:spLocks/>
          </p:cNvSpPr>
          <p:nvPr/>
        </p:nvSpPr>
        <p:spPr>
          <a:xfrm>
            <a:off x="10647946" y="328112"/>
            <a:ext cx="1544054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3D325E-F043-42EA-85B5-4A84939091F5}"/>
              </a:ext>
            </a:extLst>
          </p:cNvPr>
          <p:cNvSpPr txBox="1"/>
          <p:nvPr/>
        </p:nvSpPr>
        <p:spPr>
          <a:xfrm>
            <a:off x="4475747" y="5306093"/>
            <a:ext cx="1347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/>
              <a:t>LPT</a:t>
            </a:r>
          </a:p>
          <a:p>
            <a:pPr marL="0" indent="0">
              <a:buNone/>
            </a:pPr>
            <a:r>
              <a:rPr lang="es-MX" sz="2400" dirty="0"/>
              <a:t>SPT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D51FA0-80F4-45F5-A10D-C74418EF2D8F}"/>
              </a:ext>
            </a:extLst>
          </p:cNvPr>
          <p:cNvSpPr txBox="1"/>
          <p:nvPr/>
        </p:nvSpPr>
        <p:spPr>
          <a:xfrm>
            <a:off x="9873916" y="5317976"/>
            <a:ext cx="1347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MX" sz="2400" dirty="0"/>
              <a:t>MPA</a:t>
            </a:r>
          </a:p>
          <a:p>
            <a:pPr marL="0" indent="0">
              <a:buNone/>
            </a:pPr>
            <a:r>
              <a:rPr lang="es-MX" sz="2400" dirty="0"/>
              <a:t>LPA</a:t>
            </a:r>
          </a:p>
        </p:txBody>
      </p:sp>
    </p:spTree>
    <p:extLst>
      <p:ext uri="{BB962C8B-B14F-4D97-AF65-F5344CB8AC3E}">
        <p14:creationId xmlns:p14="http://schemas.microsoft.com/office/powerpoint/2010/main" val="246621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10E48-D86A-4364-A99D-916F96D0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HH2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testing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CD34E-7F0D-44ED-B643-53205318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Displaying information about the New HH:</a:t>
            </a:r>
          </a:p>
          <a:p>
            <a:r>
              <a:rPr lang="en-US" sz="2400" dirty="0"/>
              <a:t>	Target problem:      JSSP</a:t>
            </a:r>
          </a:p>
          <a:p>
            <a:r>
              <a:rPr lang="en-US" sz="2400" dirty="0"/>
              <a:t>	Type:                Rule-based</a:t>
            </a:r>
          </a:p>
          <a:p>
            <a:r>
              <a:rPr lang="en-US" sz="2400" dirty="0"/>
              <a:t>	Training method:     Undefined</a:t>
            </a:r>
          </a:p>
          <a:p>
            <a:r>
              <a:rPr lang="en-US" sz="2400" dirty="0"/>
              <a:t>	Number of instances: 0 (training) | 0 (testing)</a:t>
            </a:r>
          </a:p>
          <a:p>
            <a:r>
              <a:rPr lang="en-US" sz="2400" dirty="0"/>
              <a:t>	Current model:       </a:t>
            </a:r>
          </a:p>
          <a:p>
            <a:r>
              <a:rPr lang="en-US" sz="2400" dirty="0"/>
              <a:t>		0.0000	0.0000	0.0000	0.0000	0.0000	1.0000</a:t>
            </a:r>
          </a:p>
          <a:p>
            <a:r>
              <a:rPr lang="en-US" sz="2400" dirty="0"/>
              <a:t>		1.0000	1.0000	1.0000	1.0000	1.0000	2.0000</a:t>
            </a:r>
            <a:endParaRPr lang="es-MX" sz="2400" dirty="0"/>
          </a:p>
        </p:txBody>
      </p:sp>
      <p:sp>
        <p:nvSpPr>
          <p:cNvPr id="4" name="Cerrar llave 3">
            <a:extLst>
              <a:ext uri="{FF2B5EF4-FFF2-40B4-BE49-F238E27FC236}">
                <a16:creationId xmlns:a16="http://schemas.microsoft.com/office/drawing/2014/main" id="{0AAFE592-4EBF-4476-BB1D-6EA40A0B25AA}"/>
              </a:ext>
            </a:extLst>
          </p:cNvPr>
          <p:cNvSpPr/>
          <p:nvPr/>
        </p:nvSpPr>
        <p:spPr>
          <a:xfrm>
            <a:off x="8261684" y="4572000"/>
            <a:ext cx="256674" cy="8823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38F7E2-C8E1-4698-AAB6-2529D6CCC69A}"/>
              </a:ext>
            </a:extLst>
          </p:cNvPr>
          <p:cNvSpPr txBox="1"/>
          <p:nvPr/>
        </p:nvSpPr>
        <p:spPr>
          <a:xfrm>
            <a:off x="8518358" y="4572000"/>
            <a:ext cx="104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HH1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8B2FF6-F5E4-42C3-B6F4-7CA0746D84FD}"/>
              </a:ext>
            </a:extLst>
          </p:cNvPr>
          <p:cNvSpPr txBox="1"/>
          <p:nvPr/>
        </p:nvSpPr>
        <p:spPr>
          <a:xfrm>
            <a:off x="8518358" y="4976518"/>
            <a:ext cx="104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HH2</a:t>
            </a:r>
          </a:p>
        </p:txBody>
      </p:sp>
    </p:spTree>
    <p:extLst>
      <p:ext uri="{BB962C8B-B14F-4D97-AF65-F5344CB8AC3E}">
        <p14:creationId xmlns:p14="http://schemas.microsoft.com/office/powerpoint/2010/main" val="223531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Testing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/>
        </p:nvGraphicFramePr>
        <p:xfrm>
          <a:off x="7234987" y="2645691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0.0732    0.0682    0.2311    0.2963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0.3977    1.9115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3584D2-7159-41EC-AFA4-F56111BD1AD8}"/>
              </a:ext>
            </a:extLst>
          </p:cNvPr>
          <p:cNvSpPr txBox="1"/>
          <p:nvPr/>
        </p:nvSpPr>
        <p:spPr>
          <a:xfrm>
            <a:off x="4102769" y="5671642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BBC120-590F-4AA9-B3D1-DD5D9D83D2FA}"/>
              </a:ext>
            </a:extLst>
          </p:cNvPr>
          <p:cNvSpPr txBox="1"/>
          <p:nvPr/>
        </p:nvSpPr>
        <p:spPr>
          <a:xfrm>
            <a:off x="4957013" y="6435851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329565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First Step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808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3     8     1     7</a:t>
            </a:r>
          </a:p>
          <a:p>
            <a:pPr marL="0" indent="0">
              <a:buNone/>
            </a:pPr>
            <a:r>
              <a:rPr lang="fr-FR" dirty="0"/>
              <a:t>     9     6     4     5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4     1     3     2</a:t>
            </a:r>
          </a:p>
          <a:p>
            <a:pPr marL="0" indent="0">
              <a:buNone/>
            </a:pPr>
            <a:r>
              <a:rPr lang="fr-FR" dirty="0"/>
              <a:t>     1     4     2     3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-1620252" y="5913026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0.0191    0.2106    0.0932    0.2963    0.0417</a:t>
            </a:r>
          </a:p>
          <a:p>
            <a:pPr algn="ctr"/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0.3781    1.9548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BC97863-08EE-47A4-925C-B15352335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6" t="15188" r="31579" b="32389"/>
          <a:stretch/>
        </p:blipFill>
        <p:spPr>
          <a:xfrm>
            <a:off x="5518483" y="789300"/>
            <a:ext cx="6096000" cy="47413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22C07AC-4B8F-4E56-8F96-5C2C58645632}"/>
              </a:ext>
            </a:extLst>
          </p:cNvPr>
          <p:cNvSpPr txBox="1"/>
          <p:nvPr/>
        </p:nvSpPr>
        <p:spPr>
          <a:xfrm>
            <a:off x="2502568" y="564014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19E297-27A6-4F84-B6F0-38BD734256A7}"/>
              </a:ext>
            </a:extLst>
          </p:cNvPr>
          <p:cNvSpPr txBox="1"/>
          <p:nvPr/>
        </p:nvSpPr>
        <p:spPr>
          <a:xfrm>
            <a:off x="4199020" y="6406122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317115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3     8     1     7</a:t>
            </a:r>
          </a:p>
          <a:p>
            <a:pPr marL="0" indent="0">
              <a:buNone/>
            </a:pPr>
            <a:r>
              <a:rPr lang="fr-FR" dirty="0"/>
              <a:t>     0     6     4     5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4     1     3     2</a:t>
            </a:r>
          </a:p>
          <a:p>
            <a:pPr marL="0" indent="0">
              <a:buNone/>
            </a:pPr>
            <a:r>
              <a:rPr lang="fr-FR" dirty="0"/>
              <a:t>     0     4     2     3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80413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0.0208    0.1541    0.1050    0.4074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 0.4505    1.9351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52A86B-BDDB-41D2-A6FB-BC693CFA6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1" t="15656" r="33027" b="31921"/>
          <a:stretch/>
        </p:blipFill>
        <p:spPr>
          <a:xfrm>
            <a:off x="6096000" y="1027906"/>
            <a:ext cx="5454315" cy="4459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079D7C-FAF8-4B0F-A74B-DBB6A5B40DDD}"/>
              </a:ext>
            </a:extLst>
          </p:cNvPr>
          <p:cNvSpPr txBox="1"/>
          <p:nvPr/>
        </p:nvSpPr>
        <p:spPr>
          <a:xfrm>
            <a:off x="2197768" y="570285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77AE1B8-523A-416D-9AF2-37175C51898A}"/>
              </a:ext>
            </a:extLst>
          </p:cNvPr>
          <p:cNvSpPr txBox="1"/>
          <p:nvPr/>
        </p:nvSpPr>
        <p:spPr>
          <a:xfrm>
            <a:off x="2787315" y="6492875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168612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341216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3     8     1     7</a:t>
            </a:r>
          </a:p>
          <a:p>
            <a:pPr marL="0" indent="0">
              <a:buNone/>
            </a:pPr>
            <a:r>
              <a:rPr lang="fr-FR" dirty="0"/>
              <a:t>     0     0     4     5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4     1     3     2</a:t>
            </a:r>
          </a:p>
          <a:p>
            <a:pPr marL="0" indent="0">
              <a:buNone/>
            </a:pPr>
            <a:r>
              <a:rPr lang="fr-FR" dirty="0"/>
              <a:t>     0     0     2     3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37325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0.0216    0.2353    0.1412    0.4815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    0.5562    1.8619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EEAF6C-4F7E-4B5F-BF5B-D1D7D64B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4251" r="31711" b="31687"/>
          <a:stretch/>
        </p:blipFill>
        <p:spPr>
          <a:xfrm>
            <a:off x="5578642" y="773279"/>
            <a:ext cx="5775158" cy="46645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C60E15-E3FA-4313-9BE2-E5C7D44B5847}"/>
              </a:ext>
            </a:extLst>
          </p:cNvPr>
          <p:cNvSpPr txBox="1"/>
          <p:nvPr/>
        </p:nvSpPr>
        <p:spPr>
          <a:xfrm>
            <a:off x="2819399" y="6414379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7DB14F-9279-43B7-AB04-E732F56F2B40}"/>
              </a:ext>
            </a:extLst>
          </p:cNvPr>
          <p:cNvSpPr txBox="1"/>
          <p:nvPr/>
        </p:nvSpPr>
        <p:spPr>
          <a:xfrm>
            <a:off x="2197768" y="570285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328052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F4E4-41A8-4E21-B549-898363E7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HH </a:t>
            </a:r>
            <a:r>
              <a:rPr lang="es-MX" dirty="0" err="1"/>
              <a:t>to</a:t>
            </a:r>
            <a:r>
              <a:rPr lang="es-MX" dirty="0"/>
              <a:t> test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DEA59-850F-4A0A-AD7E-1BE99EBF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 0     0     0     0     0     1</a:t>
            </a:r>
          </a:p>
          <a:p>
            <a:r>
              <a:rPr lang="en-US" dirty="0"/>
              <a:t>     1     1     1     1     1     2</a:t>
            </a:r>
            <a:endParaRPr lang="es-MX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477652A-F9F7-4F63-8A75-36800EBA9414}"/>
              </a:ext>
            </a:extLst>
          </p:cNvPr>
          <p:cNvSpPr/>
          <p:nvPr/>
        </p:nvSpPr>
        <p:spPr>
          <a:xfrm>
            <a:off x="4267200" y="4764506"/>
            <a:ext cx="641684" cy="112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6495732-A27E-48C9-99E5-47AE6A8747E0}"/>
              </a:ext>
            </a:extLst>
          </p:cNvPr>
          <p:cNvCxnSpPr>
            <a:stCxn id="4" idx="6"/>
          </p:cNvCxnSpPr>
          <p:nvPr/>
        </p:nvCxnSpPr>
        <p:spPr>
          <a:xfrm flipV="1">
            <a:off x="4908884" y="5325979"/>
            <a:ext cx="75397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0A11414-B1EB-4B7D-93C4-C7B37026327E}"/>
              </a:ext>
            </a:extLst>
          </p:cNvPr>
          <p:cNvSpPr txBox="1"/>
          <p:nvPr/>
        </p:nvSpPr>
        <p:spPr>
          <a:xfrm>
            <a:off x="5743076" y="5095146"/>
            <a:ext cx="192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Solvers</a:t>
            </a:r>
            <a:endParaRPr lang="es-MX" sz="24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0DDAD39-9DC6-4DB8-9209-709646BE8F96}"/>
              </a:ext>
            </a:extLst>
          </p:cNvPr>
          <p:cNvSpPr txBox="1">
            <a:spLocks/>
          </p:cNvSpPr>
          <p:nvPr/>
        </p:nvSpPr>
        <p:spPr>
          <a:xfrm>
            <a:off x="9653337" y="5241925"/>
            <a:ext cx="2538663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</p:spTree>
    <p:extLst>
      <p:ext uri="{BB962C8B-B14F-4D97-AF65-F5344CB8AC3E}">
        <p14:creationId xmlns:p14="http://schemas.microsoft.com/office/powerpoint/2010/main" val="2669909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Fourth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8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3     8     1     7</a:t>
            </a:r>
          </a:p>
          <a:p>
            <a:pPr marL="0" indent="0">
              <a:buNone/>
            </a:pPr>
            <a:r>
              <a:rPr lang="fr-FR" dirty="0"/>
              <a:t>     0     0     0     5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4     1     3     2</a:t>
            </a:r>
          </a:p>
          <a:p>
            <a:pPr marL="0" indent="0">
              <a:buNone/>
            </a:pPr>
            <a:r>
              <a:rPr lang="fr-FR" dirty="0"/>
              <a:t>     0     0     0     3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54822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0.0216    0.2353    0.1412    0.4815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   0.7081    1.7793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FE1CE2-B8C9-416D-BFFC-F1414D76B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5890" r="32763" b="32155"/>
          <a:stretch/>
        </p:blipFill>
        <p:spPr>
          <a:xfrm>
            <a:off x="5839326" y="681037"/>
            <a:ext cx="5887453" cy="47014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CB118D-8BBD-4283-90B8-6EFA8F87EFB5}"/>
              </a:ext>
            </a:extLst>
          </p:cNvPr>
          <p:cNvSpPr txBox="1"/>
          <p:nvPr/>
        </p:nvSpPr>
        <p:spPr>
          <a:xfrm>
            <a:off x="2197768" y="570285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0F4B2-5CCD-4FDB-B61D-C70B68261225}"/>
              </a:ext>
            </a:extLst>
          </p:cNvPr>
          <p:cNvSpPr txBox="1"/>
          <p:nvPr/>
        </p:nvSpPr>
        <p:spPr>
          <a:xfrm>
            <a:off x="2915651" y="6444424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174665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Fifth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33087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3     8     1     7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4     1     3     2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79381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0.0219    0.5514    0.0385    0.6667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0.8673    1.7641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DFEBC3-B50D-4598-9703-762884406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3" t="15656" r="32369" b="31921"/>
          <a:stretch/>
        </p:blipFill>
        <p:spPr>
          <a:xfrm>
            <a:off x="5807242" y="552700"/>
            <a:ext cx="5919537" cy="47696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12FF94-4B86-44D8-BA8C-24DCF6A63E30}"/>
              </a:ext>
            </a:extLst>
          </p:cNvPr>
          <p:cNvSpPr txBox="1"/>
          <p:nvPr/>
        </p:nvSpPr>
        <p:spPr>
          <a:xfrm>
            <a:off x="2867526" y="6356435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1F0C5D-A18A-4CBB-BCC4-42A6CA518D6F}"/>
              </a:ext>
            </a:extLst>
          </p:cNvPr>
          <p:cNvSpPr txBox="1"/>
          <p:nvPr/>
        </p:nvSpPr>
        <p:spPr>
          <a:xfrm>
            <a:off x="2069431" y="563017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197351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Sixth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0     8     1     7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0     1     3     2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76356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 0.0208    0.5257    0.1402    0.7778    0.0417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0.9503    1.7002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D7877F-BFBB-4CF1-899B-8C03F463B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5656" r="30658" b="31921"/>
          <a:stretch/>
        </p:blipFill>
        <p:spPr>
          <a:xfrm>
            <a:off x="6015648" y="981644"/>
            <a:ext cx="5711131" cy="43513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2A99C73-B6A2-464B-BEA6-B359D7FE8FE2}"/>
              </a:ext>
            </a:extLst>
          </p:cNvPr>
          <p:cNvSpPr txBox="1"/>
          <p:nvPr/>
        </p:nvSpPr>
        <p:spPr>
          <a:xfrm>
            <a:off x="2069431" y="563017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DC7C02-9149-4DCB-9429-14D378A45E4A}"/>
              </a:ext>
            </a:extLst>
          </p:cNvPr>
          <p:cNvSpPr txBox="1"/>
          <p:nvPr/>
        </p:nvSpPr>
        <p:spPr>
          <a:xfrm>
            <a:off x="2867526" y="6380922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1222588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Seventh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0     2     5     4</a:t>
            </a:r>
          </a:p>
          <a:p>
            <a:pPr marL="0" indent="0">
              <a:buNone/>
            </a:pPr>
            <a:r>
              <a:rPr lang="fr-FR" dirty="0"/>
              <a:t>     0     0     1     7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0     3     3     4</a:t>
            </a:r>
          </a:p>
          <a:p>
            <a:pPr marL="0" indent="0">
              <a:buNone/>
            </a:pPr>
            <a:r>
              <a:rPr lang="fr-FR" dirty="0"/>
              <a:t>     0     0     3     2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91804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 0.0247    0.5190    0.3783    0.9259    0.0417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1.1279    1.5789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952861-520C-4542-BF67-854B62054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6" t="13550" r="30790" b="32155"/>
          <a:stretch/>
        </p:blipFill>
        <p:spPr>
          <a:xfrm>
            <a:off x="5374105" y="681037"/>
            <a:ext cx="6352674" cy="501299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AD08B6-E276-45C9-8E3F-0FBBD8BC8DCF}"/>
              </a:ext>
            </a:extLst>
          </p:cNvPr>
          <p:cNvSpPr txBox="1"/>
          <p:nvPr/>
        </p:nvSpPr>
        <p:spPr>
          <a:xfrm>
            <a:off x="2069431" y="563017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E413DA-9CBB-4338-AA27-6D18F299C7F9}"/>
              </a:ext>
            </a:extLst>
          </p:cNvPr>
          <p:cNvSpPr txBox="1"/>
          <p:nvPr/>
        </p:nvSpPr>
        <p:spPr>
          <a:xfrm>
            <a:off x="2867526" y="6380922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819969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Eighth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0     0     5     4</a:t>
            </a:r>
          </a:p>
          <a:p>
            <a:pPr marL="0" indent="0">
              <a:buNone/>
            </a:pPr>
            <a:r>
              <a:rPr lang="fr-FR" dirty="0"/>
              <a:t>     0     0     1     7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0     0     3     4</a:t>
            </a:r>
          </a:p>
          <a:p>
            <a:pPr marL="0" indent="0">
              <a:buNone/>
            </a:pPr>
            <a:r>
              <a:rPr lang="fr-FR" dirty="0"/>
              <a:t>     0     0     3     2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0" y="5902586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0.0221    0.5032    0.3642    1.0370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1.2098    1.5897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42D86E-EBF2-4EAC-B18E-9616CD7E6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4486" r="31974" b="32155"/>
          <a:stretch/>
        </p:blipFill>
        <p:spPr>
          <a:xfrm>
            <a:off x="5390147" y="681037"/>
            <a:ext cx="6336632" cy="50871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B8AEF84-7948-45BA-9DED-B86057F279F4}"/>
              </a:ext>
            </a:extLst>
          </p:cNvPr>
          <p:cNvSpPr txBox="1"/>
          <p:nvPr/>
        </p:nvSpPr>
        <p:spPr>
          <a:xfrm>
            <a:off x="2165683" y="5630176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4A3F6C-8396-46E3-8571-D3D98645FE84}"/>
              </a:ext>
            </a:extLst>
          </p:cNvPr>
          <p:cNvSpPr txBox="1"/>
          <p:nvPr/>
        </p:nvSpPr>
        <p:spPr>
          <a:xfrm>
            <a:off x="2867526" y="6445090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3520029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Ninth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1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s-MX" sz="2100" dirty="0"/>
              <a:t>sqrHH2prueba.stepInstanceHH(</a:t>
            </a:r>
            <a:r>
              <a:rPr lang="es-MX" sz="2100" dirty="0" err="1"/>
              <a:t>TestingInstance</a:t>
            </a:r>
            <a:r>
              <a:rPr lang="es-MX" sz="2100" dirty="0"/>
              <a:t>)</a:t>
            </a:r>
          </a:p>
          <a:p>
            <a:pPr marL="0" indent="0">
              <a:buNone/>
            </a:pPr>
            <a:r>
              <a:rPr lang="fr-FR" dirty="0"/>
              <a:t>ans(:,:,1)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0     0     0     4</a:t>
            </a:r>
          </a:p>
          <a:p>
            <a:pPr marL="0" indent="0">
              <a:buNone/>
            </a:pPr>
            <a:r>
              <a:rPr lang="fr-FR" dirty="0"/>
              <a:t>     0     0     1     7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ans(:,:,2) =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0     0     0     4</a:t>
            </a:r>
          </a:p>
          <a:p>
            <a:pPr marL="0" indent="0">
              <a:buNone/>
            </a:pPr>
            <a:r>
              <a:rPr lang="fr-FR" dirty="0"/>
              <a:t>     0     0     3     2</a:t>
            </a:r>
          </a:p>
          <a:p>
            <a:pPr marL="0" indent="0">
              <a:buNone/>
            </a:pPr>
            <a:r>
              <a:rPr lang="fr-FR" dirty="0"/>
              <a:t>     0     0     0     0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08099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             0.5780     0.5270    1.0370         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   1.2990    1.5502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ECD568-625C-4F2E-BF90-609FB58AC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4486" r="30395" b="31453"/>
          <a:stretch/>
        </p:blipFill>
        <p:spPr>
          <a:xfrm>
            <a:off x="5380122" y="658009"/>
            <a:ext cx="6160168" cy="48074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674DEC-8D5D-4F47-ADE5-4DDAFA1C36CD}"/>
              </a:ext>
            </a:extLst>
          </p:cNvPr>
          <p:cNvSpPr txBox="1"/>
          <p:nvPr/>
        </p:nvSpPr>
        <p:spPr>
          <a:xfrm>
            <a:off x="2069431" y="5617151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32A05C-B826-456C-A920-E53BF53164D4}"/>
              </a:ext>
            </a:extLst>
          </p:cNvPr>
          <p:cNvSpPr txBox="1"/>
          <p:nvPr/>
        </p:nvSpPr>
        <p:spPr>
          <a:xfrm>
            <a:off x="2915652" y="6492875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1278597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E2A4-A42E-4E1B-A4DB-DB59F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try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more </a:t>
            </a:r>
            <a:r>
              <a:rPr lang="es-MX" dirty="0" err="1"/>
              <a:t>complex</a:t>
            </a:r>
            <a:r>
              <a:rPr lang="es-MX" dirty="0"/>
              <a:t> </a:t>
            </a:r>
            <a:r>
              <a:rPr lang="es-MX" dirty="0" err="1"/>
              <a:t>solvers</a:t>
            </a:r>
            <a:r>
              <a:rPr lang="es-MX" dirty="0"/>
              <a:t> (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HHs</a:t>
            </a:r>
            <a:r>
              <a:rPr lang="es-MX" dirty="0"/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2721EA-8407-48F7-9F46-3403CFE5C331}"/>
              </a:ext>
            </a:extLst>
          </p:cNvPr>
          <p:cNvSpPr txBox="1"/>
          <p:nvPr/>
        </p:nvSpPr>
        <p:spPr>
          <a:xfrm>
            <a:off x="272718" y="221359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Displaying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HH:</a:t>
            </a:r>
          </a:p>
          <a:p>
            <a:r>
              <a:rPr lang="es-MX" dirty="0"/>
              <a:t>	Target </a:t>
            </a:r>
            <a:r>
              <a:rPr lang="es-MX" dirty="0" err="1"/>
              <a:t>problem</a:t>
            </a:r>
            <a:r>
              <a:rPr lang="es-MX" dirty="0"/>
              <a:t>:      JSSP</a:t>
            </a:r>
          </a:p>
          <a:p>
            <a:r>
              <a:rPr lang="es-MX" dirty="0"/>
              <a:t>	</a:t>
            </a:r>
            <a:r>
              <a:rPr lang="es-MX" dirty="0" err="1"/>
              <a:t>Type</a:t>
            </a:r>
            <a:r>
              <a:rPr lang="es-MX" dirty="0"/>
              <a:t>:                Rule-</a:t>
            </a:r>
            <a:r>
              <a:rPr lang="es-MX" dirty="0" err="1"/>
              <a:t>based</a:t>
            </a:r>
            <a:endParaRPr lang="es-MX" dirty="0"/>
          </a:p>
          <a:p>
            <a:r>
              <a:rPr lang="es-MX" dirty="0"/>
              <a:t>	Training </a:t>
            </a:r>
            <a:r>
              <a:rPr lang="es-MX" dirty="0" err="1"/>
              <a:t>method</a:t>
            </a:r>
            <a:r>
              <a:rPr lang="es-MX" dirty="0"/>
              <a:t>:     </a:t>
            </a:r>
            <a:r>
              <a:rPr lang="es-MX" dirty="0" err="1"/>
              <a:t>Undefined</a:t>
            </a:r>
            <a:endParaRPr lang="es-MX" dirty="0"/>
          </a:p>
          <a:p>
            <a:r>
              <a:rPr lang="es-MX" dirty="0"/>
              <a:t>	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: 0 (training) | 0 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  <a:p>
            <a:r>
              <a:rPr lang="es-MX" dirty="0" err="1"/>
              <a:t>Current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  <a:p>
            <a:r>
              <a:rPr lang="es-MX" dirty="0"/>
              <a:t>    0.5041    0.2179    0.4438    0.7010    0.9008    2.0000</a:t>
            </a:r>
          </a:p>
          <a:p>
            <a:r>
              <a:rPr lang="es-MX" dirty="0"/>
              <a:t>    0.9305    0.7805    0.0156    0.6456    0.3302    4.0000</a:t>
            </a:r>
          </a:p>
          <a:p>
            <a:r>
              <a:rPr lang="es-MX" dirty="0"/>
              <a:t>    0.8503    0.9509    0.9470    0.1328    0.5519    3.0000</a:t>
            </a:r>
          </a:p>
          <a:p>
            <a:r>
              <a:rPr lang="es-MX" dirty="0"/>
              <a:t>    0.1750    0.5182    0.3080    0.6764    0.0402    1.0000</a:t>
            </a:r>
          </a:p>
          <a:p>
            <a:r>
              <a:rPr lang="es-MX" dirty="0"/>
              <a:t>    0.3683    0.6202    0.8069    0.3707    0.0077    3.0000</a:t>
            </a:r>
          </a:p>
          <a:p>
            <a:r>
              <a:rPr lang="es-MX" dirty="0"/>
              <a:t>    0.9396    0.2404    0.1842    0.0001    0.4261    1.0000</a:t>
            </a:r>
          </a:p>
          <a:p>
            <a:r>
              <a:rPr lang="es-MX" dirty="0"/>
              <a:t>    0.7313    0.8783    0.5315    0.6834    0.7555    1.0000</a:t>
            </a:r>
          </a:p>
          <a:p>
            <a:r>
              <a:rPr lang="es-MX" dirty="0"/>
              <a:t>    0.1463    0.2189    0.0441    0.8986    0.6499    1.0000</a:t>
            </a:r>
          </a:p>
          <a:p>
            <a:r>
              <a:rPr lang="es-MX" dirty="0"/>
              <a:t>    0.0916    0.0571    0.5918    0.6604    0.6268    1.0000</a:t>
            </a:r>
          </a:p>
          <a:p>
            <a:r>
              <a:rPr lang="es-MX" dirty="0"/>
              <a:t>    0.5206    0.4624    0.2208    0.4964    0.1180    1.0000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2D5C58-99F4-457A-80F6-EB3B9EA64591}"/>
              </a:ext>
            </a:extLst>
          </p:cNvPr>
          <p:cNvSpPr txBox="1"/>
          <p:nvPr/>
        </p:nvSpPr>
        <p:spPr>
          <a:xfrm>
            <a:off x="6096000" y="221358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Displaying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HH:</a:t>
            </a:r>
          </a:p>
          <a:p>
            <a:r>
              <a:rPr lang="es-MX" dirty="0"/>
              <a:t>	Target </a:t>
            </a:r>
            <a:r>
              <a:rPr lang="es-MX" dirty="0" err="1"/>
              <a:t>problem</a:t>
            </a:r>
            <a:r>
              <a:rPr lang="es-MX" dirty="0"/>
              <a:t>:      JSSP</a:t>
            </a:r>
          </a:p>
          <a:p>
            <a:r>
              <a:rPr lang="es-MX" dirty="0"/>
              <a:t>	</a:t>
            </a:r>
            <a:r>
              <a:rPr lang="es-MX" dirty="0" err="1"/>
              <a:t>Type</a:t>
            </a:r>
            <a:r>
              <a:rPr lang="es-MX" dirty="0"/>
              <a:t>:                Rule-</a:t>
            </a:r>
            <a:r>
              <a:rPr lang="es-MX" dirty="0" err="1"/>
              <a:t>based</a:t>
            </a:r>
            <a:endParaRPr lang="es-MX" dirty="0"/>
          </a:p>
          <a:p>
            <a:r>
              <a:rPr lang="es-MX" dirty="0"/>
              <a:t>	Training </a:t>
            </a:r>
            <a:r>
              <a:rPr lang="es-MX" dirty="0" err="1"/>
              <a:t>method</a:t>
            </a:r>
            <a:r>
              <a:rPr lang="es-MX" dirty="0"/>
              <a:t>:     </a:t>
            </a:r>
            <a:r>
              <a:rPr lang="es-MX" dirty="0" err="1"/>
              <a:t>Undefined</a:t>
            </a:r>
            <a:endParaRPr lang="es-MX" dirty="0"/>
          </a:p>
          <a:p>
            <a:r>
              <a:rPr lang="es-MX" dirty="0"/>
              <a:t>	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: 0 (training) | 0 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  <a:p>
            <a:r>
              <a:rPr lang="es-MX" dirty="0" err="1"/>
              <a:t>Current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  <a:p>
            <a:r>
              <a:rPr lang="es-MX" dirty="0"/>
              <a:t>    0.7726    0.7008    0.2220    0.3932    0.3121    3.0000</a:t>
            </a:r>
          </a:p>
          <a:p>
            <a:r>
              <a:rPr lang="es-MX" dirty="0"/>
              <a:t>    0.6454    0.9475    0.0693    0.9611    0.7562    2.0000</a:t>
            </a:r>
          </a:p>
          <a:p>
            <a:r>
              <a:rPr lang="es-MX" dirty="0"/>
              <a:t>    0.6766    0.5307    0.1813    0.3637    0.7157    1.0000</a:t>
            </a:r>
          </a:p>
          <a:p>
            <a:r>
              <a:rPr lang="es-MX" dirty="0"/>
              <a:t>    0.6402    0.0578    0.0342    0.8329    0.9774    2.0000</a:t>
            </a:r>
          </a:p>
          <a:p>
            <a:r>
              <a:rPr lang="es-MX" dirty="0"/>
              <a:t>    0.3837    0.6584    0.3485    0.8676    0.7506    3.0000</a:t>
            </a:r>
          </a:p>
          <a:p>
            <a:r>
              <a:rPr lang="es-MX" dirty="0"/>
              <a:t>    0.7656    0.2768    0.5708    0.4176    0.1703    2.0000</a:t>
            </a:r>
          </a:p>
          <a:p>
            <a:r>
              <a:rPr lang="es-MX" dirty="0"/>
              <a:t>    0.9558    0.2328    0.8960    0.4746    0.8998    2.0000</a:t>
            </a:r>
          </a:p>
          <a:p>
            <a:r>
              <a:rPr lang="es-MX" dirty="0"/>
              <a:t>    0.9542    0.6554    0.9753    0.3240    0.2452    1.0000</a:t>
            </a:r>
          </a:p>
          <a:p>
            <a:r>
              <a:rPr lang="es-MX" dirty="0"/>
              <a:t>    0.1125    0.4065    0.4937    0.5366    0.5944    2.0000</a:t>
            </a:r>
          </a:p>
          <a:p>
            <a:r>
              <a:rPr lang="es-MX" dirty="0"/>
              <a:t>    0.1123    0.7375    0.2423    0.2796    0.6157    2.0000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B5B83F-227B-4C6A-A596-BF046B4C3E80}"/>
              </a:ext>
            </a:extLst>
          </p:cNvPr>
          <p:cNvSpPr txBox="1"/>
          <p:nvPr/>
        </p:nvSpPr>
        <p:spPr>
          <a:xfrm>
            <a:off x="2310063" y="1628814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1 (HH1</a:t>
            </a:r>
            <a:r>
              <a:rPr lang="es-MX" dirty="0"/>
              <a:t>)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A5A691-B946-4795-8AFD-E2EE41972453}"/>
              </a:ext>
            </a:extLst>
          </p:cNvPr>
          <p:cNvSpPr txBox="1"/>
          <p:nvPr/>
        </p:nvSpPr>
        <p:spPr>
          <a:xfrm>
            <a:off x="7403431" y="1628813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2 (HH2</a:t>
            </a:r>
            <a:r>
              <a:rPr lang="es-MX" dirty="0"/>
              <a:t>) 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861679-5E15-4971-B88C-CEA81573AAA7}"/>
              </a:ext>
            </a:extLst>
          </p:cNvPr>
          <p:cNvSpPr txBox="1">
            <a:spLocks/>
          </p:cNvSpPr>
          <p:nvPr/>
        </p:nvSpPr>
        <p:spPr>
          <a:xfrm>
            <a:off x="10437394" y="1502137"/>
            <a:ext cx="1544054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9DAF754-ECFE-407F-8BCE-291AB87C1E0A}"/>
              </a:ext>
            </a:extLst>
          </p:cNvPr>
          <p:cNvSpPr txBox="1">
            <a:spLocks/>
          </p:cNvSpPr>
          <p:nvPr/>
        </p:nvSpPr>
        <p:spPr>
          <a:xfrm>
            <a:off x="5426244" y="3910260"/>
            <a:ext cx="525378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LPA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6E9BEA2-41A0-4ED7-AD67-F0E953FFE8F5}"/>
              </a:ext>
            </a:extLst>
          </p:cNvPr>
          <p:cNvSpPr txBox="1">
            <a:spLocks/>
          </p:cNvSpPr>
          <p:nvPr/>
        </p:nvSpPr>
        <p:spPr>
          <a:xfrm>
            <a:off x="11281611" y="3932963"/>
            <a:ext cx="525378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</p:txBody>
      </p:sp>
    </p:spTree>
    <p:extLst>
      <p:ext uri="{BB962C8B-B14F-4D97-AF65-F5344CB8AC3E}">
        <p14:creationId xmlns:p14="http://schemas.microsoft.com/office/powerpoint/2010/main" val="2712524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Testing </a:t>
            </a:r>
            <a:r>
              <a:rPr lang="es-MX" dirty="0" err="1"/>
              <a:t>Instance</a:t>
            </a: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4389520" y="3515516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4389520" y="139318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3047999" y="59710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0.2465    0.0969    0.2028    0.5630    0.6400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0.9153    1.5295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86E9B8B-B1AF-40F6-A6DC-8A7916B829D4}"/>
              </a:ext>
            </a:extLst>
          </p:cNvPr>
          <p:cNvSpPr txBox="1"/>
          <p:nvPr/>
        </p:nvSpPr>
        <p:spPr>
          <a:xfrm>
            <a:off x="2896603" y="1752986"/>
            <a:ext cx="63987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200" dirty="0"/>
              <a:t>70.3585   47.8022    8.3188   12.0060    4.7024    0.9297   24.1153   93.5362   58.7666   49.7474</a:t>
            </a:r>
          </a:p>
          <a:p>
            <a:pPr algn="ctr"/>
            <a:r>
              <a:rPr lang="es-MX" sz="1200" dirty="0"/>
              <a:t>   97.4684   94.4108    1.7523   18.8782   46.5005    8.7490   91.6972   75.2854    5.9549   82.8802</a:t>
            </a:r>
          </a:p>
          <a:p>
            <a:pPr algn="ctr"/>
            <a:r>
              <a:rPr lang="es-MX" sz="1200" dirty="0"/>
              <a:t>    4.4601   42.3300    9.4740   85.7191   59.8631   23.8446   23.1675   97.2087   96.0534   81.0628</a:t>
            </a:r>
          </a:p>
          <a:p>
            <a:pPr algn="ctr"/>
            <a:r>
              <a:rPr lang="es-MX" sz="1200" dirty="0"/>
              <a:t>   97.1020   69.4727   15.8626   90.2275   41.0699  100.0000   85.0588   40.6444   97.5682   10.6402</a:t>
            </a:r>
          </a:p>
          <a:p>
            <a:pPr algn="ctr"/>
            <a:r>
              <a:rPr lang="es-MX" sz="1200" dirty="0"/>
              <a:t>   25.1690   99.9233   63.8982    0.4276   27.3819   66.6103   46.7067    1.2941   67.3259   41.4808</a:t>
            </a:r>
          </a:p>
          <a:p>
            <a:pPr algn="ctr"/>
            <a:r>
              <a:rPr lang="es-MX" sz="1200" dirty="0"/>
              <a:t>   78.2974    3.5925    0.7786   70.7369   92.2893   99.1745   86.9834   30.0570    1.5416    4.0763</a:t>
            </a:r>
          </a:p>
          <a:p>
            <a:pPr algn="ctr"/>
            <a:r>
              <a:rPr lang="es-MX" sz="1200" dirty="0"/>
              <a:t>   20.5144   10.0506   80.7921    8.1309   90.5108   23.6844   21.7009   43.1301   99.0105    0.2828</a:t>
            </a:r>
          </a:p>
          <a:p>
            <a:pPr algn="ctr"/>
            <a:r>
              <a:rPr lang="es-MX" sz="1200" dirty="0"/>
              <a:t>   62.3606   59.2837   92.3191   97.3762    6.9891   11.5035   30.8604   60.8871   13.3971    9.9004</a:t>
            </a:r>
          </a:p>
          <a:p>
            <a:pPr algn="ctr"/>
            <a:r>
              <a:rPr lang="es-MX" sz="1200" dirty="0"/>
              <a:t>   11.7662   86.2775   95.0709   99.0838   87.2214   34.3142    5.3017   29.5900   99.6144   11.2233</a:t>
            </a:r>
          </a:p>
          <a:p>
            <a:pPr algn="ctr"/>
            <a:r>
              <a:rPr lang="es-MX" sz="1200" dirty="0"/>
              <a:t>   90.1866    5.1947    2.4095   61.3431    5.9052   96.3029   42.7543   13.3108   80.7554   82.0192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676110-22EC-4F22-8E73-5C285F851471}"/>
              </a:ext>
            </a:extLst>
          </p:cNvPr>
          <p:cNvSpPr txBox="1"/>
          <p:nvPr/>
        </p:nvSpPr>
        <p:spPr>
          <a:xfrm>
            <a:off x="4605086" y="3843096"/>
            <a:ext cx="30139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/>
              <a:t>    9     8     4     5     1     8     7     1     1    10</a:t>
            </a:r>
          </a:p>
          <a:p>
            <a:r>
              <a:rPr lang="es-MX" sz="1200" dirty="0"/>
              <a:t>     1     9     4     1     4    10     9     4     5     3</a:t>
            </a:r>
          </a:p>
          <a:p>
            <a:r>
              <a:rPr lang="es-MX" sz="1200" dirty="0"/>
              <a:t>    10    10     3     8     1     3     1     6     5     8</a:t>
            </a:r>
          </a:p>
          <a:p>
            <a:r>
              <a:rPr lang="es-MX" sz="1200" dirty="0"/>
              <a:t>     9    10     5    10    10     9     6     6     3     4</a:t>
            </a:r>
          </a:p>
          <a:p>
            <a:r>
              <a:rPr lang="es-MX" sz="1200" dirty="0"/>
              <a:t>     1    10     3     8     4     5     6     7     9     2</a:t>
            </a:r>
          </a:p>
          <a:p>
            <a:r>
              <a:rPr lang="es-MX" sz="1200" dirty="0"/>
              <a:t>     8     7     8     4     3     4     6     2     1     5</a:t>
            </a:r>
          </a:p>
          <a:p>
            <a:r>
              <a:rPr lang="es-MX" sz="1200" dirty="0"/>
              <a:t>     7     2     8     3     1     3     2     6     2     4</a:t>
            </a:r>
          </a:p>
          <a:p>
            <a:r>
              <a:rPr lang="es-MX" sz="1200" dirty="0"/>
              <a:t>     2    10     5     6    10     8     9     7     5     8</a:t>
            </a:r>
          </a:p>
          <a:p>
            <a:r>
              <a:rPr lang="es-MX" sz="1200" dirty="0"/>
              <a:t>     7     6     9     1    10     1     8     5     5     2</a:t>
            </a:r>
          </a:p>
          <a:p>
            <a:r>
              <a:rPr lang="es-MX" sz="1200" dirty="0"/>
              <a:t>     8    10     7     4     1     6     1     6    10     1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5D10A4-865B-4E79-8242-31C6DF8C7738}"/>
              </a:ext>
            </a:extLst>
          </p:cNvPr>
          <p:cNvSpPr txBox="1"/>
          <p:nvPr/>
        </p:nvSpPr>
        <p:spPr>
          <a:xfrm>
            <a:off x="4389520" y="570728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B73361-DA16-4814-A86F-EDF77845248F}"/>
              </a:ext>
            </a:extLst>
          </p:cNvPr>
          <p:cNvSpPr txBox="1"/>
          <p:nvPr/>
        </p:nvSpPr>
        <p:spPr>
          <a:xfrm>
            <a:off x="5289884" y="6467767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810244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0.4756    1.0358    1.3566    0.7525    1.0442    0.9295    0.9907    0.4036    0.4319    0.6971</a:t>
            </a:r>
          </a:p>
          <a:p>
            <a:pPr marL="0" indent="0">
              <a:buNone/>
            </a:pPr>
            <a:r>
              <a:rPr lang="es-MX" sz="1800" dirty="0" err="1"/>
              <a:t>Solver</a:t>
            </a:r>
            <a:r>
              <a:rPr lang="es-MX" sz="1800" dirty="0"/>
              <a:t> 8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second</a:t>
            </a:r>
            <a:r>
              <a:rPr lang="es-MX" sz="1800" dirty="0"/>
              <a:t> </a:t>
            </a:r>
            <a:r>
              <a:rPr lang="es-MX" sz="1800" dirty="0" err="1"/>
              <a:t>job</a:t>
            </a:r>
            <a:r>
              <a:rPr lang="es-MX" sz="1800" dirty="0"/>
              <a:t>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6015788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0.2426    0.0998    0.1946    0.5630    0.6133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0.8943    1.5405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1894CB-290D-4558-8685-8A839352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5490" r="33290" b="32155"/>
          <a:stretch/>
        </p:blipFill>
        <p:spPr>
          <a:xfrm>
            <a:off x="3545305" y="1598166"/>
            <a:ext cx="5101390" cy="41650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1E9188-C0C0-41CD-A208-B791AFC5DE9A}"/>
              </a:ext>
            </a:extLst>
          </p:cNvPr>
          <p:cNvSpPr txBox="1"/>
          <p:nvPr/>
        </p:nvSpPr>
        <p:spPr>
          <a:xfrm>
            <a:off x="2352173" y="5763200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FEE0CC-E0D4-457E-8B7C-B4A14AF4F491}"/>
              </a:ext>
            </a:extLst>
          </p:cNvPr>
          <p:cNvSpPr txBox="1"/>
          <p:nvPr/>
        </p:nvSpPr>
        <p:spPr>
          <a:xfrm>
            <a:off x="2893594" y="6498797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1A68EEC-3BC0-4257-A780-143181750D1A}"/>
              </a:ext>
            </a:extLst>
          </p:cNvPr>
          <p:cNvSpPr txBox="1">
            <a:spLocks/>
          </p:cNvSpPr>
          <p:nvPr/>
        </p:nvSpPr>
        <p:spPr>
          <a:xfrm>
            <a:off x="3577388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9066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 0.4961    1.0273    1.3596    0.7306    1.0321    0.9260    0.9966    0.4001    0.4383    0.6777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Solver</a:t>
            </a:r>
            <a:r>
              <a:rPr lang="es-MX" sz="1800" dirty="0"/>
              <a:t> 8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fourth</a:t>
            </a:r>
            <a:r>
              <a:rPr lang="es-MX" sz="1800" dirty="0"/>
              <a:t> </a:t>
            </a:r>
            <a:r>
              <a:rPr lang="es-MX" sz="1800" dirty="0" err="1"/>
              <a:t>job</a:t>
            </a:r>
            <a:r>
              <a:rPr lang="es-MX" sz="1800" dirty="0"/>
              <a:t>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6015788"/>
            <a:ext cx="10888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0.2364    0.0783    0.1905    0.5630    0.5933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0.8759    1.5634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A56125-65E0-446E-8007-E2FD9C03C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1" t="16122" r="29869" b="31921"/>
          <a:stretch/>
        </p:blipFill>
        <p:spPr>
          <a:xfrm>
            <a:off x="3494171" y="1604211"/>
            <a:ext cx="5715419" cy="417393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AEBC5E4-FFEA-498B-9D8C-AD95068ADB93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F05049C-D8A4-408B-A820-EE31488B31FD}"/>
              </a:ext>
            </a:extLst>
          </p:cNvPr>
          <p:cNvSpPr txBox="1"/>
          <p:nvPr/>
        </p:nvSpPr>
        <p:spPr>
          <a:xfrm>
            <a:off x="2352173" y="5763200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E42C49-F54B-465A-A5AC-F576F5DA3D88}"/>
              </a:ext>
            </a:extLst>
          </p:cNvPr>
          <p:cNvSpPr txBox="1"/>
          <p:nvPr/>
        </p:nvSpPr>
        <p:spPr>
          <a:xfrm>
            <a:off x="2893594" y="6498797"/>
            <a:ext cx="136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HH1          HH2</a:t>
            </a:r>
          </a:p>
        </p:txBody>
      </p:sp>
    </p:spTree>
    <p:extLst>
      <p:ext uri="{BB962C8B-B14F-4D97-AF65-F5344CB8AC3E}">
        <p14:creationId xmlns:p14="http://schemas.microsoft.com/office/powerpoint/2010/main" val="294926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Testing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/>
        </p:nvGraphicFramePr>
        <p:xfrm>
          <a:off x="7234987" y="2645691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0.0732    0.0682    0.2311    0.2963    0.0833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54A15F-922B-494C-8553-CE6ED29BB02D}"/>
              </a:ext>
            </a:extLst>
          </p:cNvPr>
          <p:cNvSpPr txBox="1"/>
          <p:nvPr/>
        </p:nvSpPr>
        <p:spPr>
          <a:xfrm>
            <a:off x="4122821" y="5575390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294873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7242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 0.5186    1.0399    1.3774    0.7280    1.0349    0.9304    1.0208    0.4064    0.4394    0.6780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Solver</a:t>
            </a:r>
            <a:r>
              <a:rPr lang="es-MX" sz="1800" dirty="0"/>
              <a:t> 8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job</a:t>
            </a:r>
            <a:r>
              <a:rPr lang="es-MX" sz="1800" dirty="0"/>
              <a:t> 2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6030735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 0.2388    0.0957    0.1918    0.5926    0.5933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0.8979    1.5433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96439-E52A-4DCC-AE74-5CE3A35BF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9" t="15490" r="30658" b="32389"/>
          <a:stretch/>
        </p:blipFill>
        <p:spPr>
          <a:xfrm>
            <a:off x="3301831" y="1643026"/>
            <a:ext cx="5588337" cy="414854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FA3354A-6DB7-44E5-B879-D046D6466461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F969AA-8468-4737-BA1A-B38379485AD8}"/>
              </a:ext>
            </a:extLst>
          </p:cNvPr>
          <p:cNvSpPr txBox="1"/>
          <p:nvPr/>
        </p:nvSpPr>
        <p:spPr>
          <a:xfrm>
            <a:off x="2352173" y="5763200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2DA83D-A8C2-485A-A72A-D6D6F453D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62" y="6540092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7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D4BCEF-46F2-49AB-9712-53B0332C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8853" cy="4351338"/>
          </a:xfrm>
        </p:spPr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 </a:t>
            </a:r>
            <a:r>
              <a:rPr lang="es-MX" dirty="0" err="1"/>
              <a:t>continued</a:t>
            </a:r>
            <a:r>
              <a:rPr lang="es-MX" dirty="0"/>
              <a:t> up </a:t>
            </a:r>
            <a:r>
              <a:rPr lang="es-MX" dirty="0" err="1"/>
              <a:t>to</a:t>
            </a:r>
            <a:r>
              <a:rPr lang="es-MX" dirty="0"/>
              <a:t> step 42 </a:t>
            </a:r>
            <a:r>
              <a:rPr lang="es-MX" dirty="0" err="1"/>
              <a:t>where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selected</a:t>
            </a:r>
            <a:r>
              <a:rPr lang="es-MX" dirty="0"/>
              <a:t> </a:t>
            </a:r>
            <a:r>
              <a:rPr lang="es-MX" dirty="0" err="1"/>
              <a:t>again</a:t>
            </a:r>
            <a:r>
              <a:rPr lang="es-MX" dirty="0"/>
              <a:t> (HH1)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</a:t>
            </a:r>
            <a:r>
              <a:rPr lang="es-MX" dirty="0" err="1"/>
              <a:t>number</a:t>
            </a:r>
            <a:r>
              <a:rPr lang="es-MX" dirty="0"/>
              <a:t> 4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happened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be LPT </a:t>
            </a:r>
            <a:r>
              <a:rPr lang="es-MX" dirty="0" err="1"/>
              <a:t>again</a:t>
            </a:r>
            <a:r>
              <a:rPr lang="es-MX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81FB51-5888-44CE-B557-8ADC41AA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7" t="15656" r="32632" b="31687"/>
          <a:stretch/>
        </p:blipFill>
        <p:spPr>
          <a:xfrm>
            <a:off x="6870032" y="1624263"/>
            <a:ext cx="4475748" cy="36094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9FB4FB-2EB9-4DC0-AE0D-2D036BDF6028}"/>
              </a:ext>
            </a:extLst>
          </p:cNvPr>
          <p:cNvSpPr txBox="1"/>
          <p:nvPr/>
        </p:nvSpPr>
        <p:spPr>
          <a:xfrm>
            <a:off x="651710" y="5770271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0.1047    0.4193    0.2347    1.2622    0.2200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1.3724    1.5497</a:t>
            </a: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5B1678-B3A9-440F-AA69-14E849C3432A}"/>
              </a:ext>
            </a:extLst>
          </p:cNvPr>
          <p:cNvSpPr txBox="1"/>
          <p:nvPr/>
        </p:nvSpPr>
        <p:spPr>
          <a:xfrm>
            <a:off x="2352173" y="553607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F0E7AA-3635-498A-9D8D-4189DD31D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683" y="6280643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E2A4-A42E-4E1B-A4DB-DB59F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a HH^2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already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HHs</a:t>
            </a:r>
            <a:r>
              <a:rPr lang="es-MX" dirty="0"/>
              <a:t>,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C66727-BBE7-410C-ABDA-AAC127F36F99}"/>
              </a:ext>
            </a:extLst>
          </p:cNvPr>
          <p:cNvSpPr txBox="1"/>
          <p:nvPr/>
        </p:nvSpPr>
        <p:spPr>
          <a:xfrm>
            <a:off x="838200" y="2621060"/>
            <a:ext cx="1219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 err="1"/>
              <a:t>Displaying</a:t>
            </a:r>
            <a:r>
              <a:rPr lang="es-MX" sz="2400" dirty="0"/>
              <a:t> </a:t>
            </a:r>
            <a:r>
              <a:rPr lang="es-MX" sz="2400" dirty="0" err="1"/>
              <a:t>information</a:t>
            </a:r>
            <a:r>
              <a:rPr lang="es-MX" sz="2400" dirty="0"/>
              <a:t> </a:t>
            </a:r>
            <a:r>
              <a:rPr lang="es-MX" sz="2400" dirty="0" err="1"/>
              <a:t>about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New HH:</a:t>
            </a:r>
          </a:p>
          <a:p>
            <a:r>
              <a:rPr lang="es-MX" sz="2400" dirty="0"/>
              <a:t>	Target </a:t>
            </a:r>
            <a:r>
              <a:rPr lang="es-MX" sz="2400" dirty="0" err="1"/>
              <a:t>problem</a:t>
            </a:r>
            <a:r>
              <a:rPr lang="es-MX" sz="2400" dirty="0"/>
              <a:t>:      JSSP</a:t>
            </a:r>
          </a:p>
          <a:p>
            <a:r>
              <a:rPr lang="es-MX" sz="2400" dirty="0"/>
              <a:t>	</a:t>
            </a:r>
            <a:r>
              <a:rPr lang="es-MX" sz="2400" dirty="0" err="1"/>
              <a:t>Type</a:t>
            </a:r>
            <a:r>
              <a:rPr lang="es-MX" sz="2400" dirty="0"/>
              <a:t>:                Rule-</a:t>
            </a:r>
            <a:r>
              <a:rPr lang="es-MX" sz="2400" dirty="0" err="1"/>
              <a:t>based</a:t>
            </a:r>
            <a:endParaRPr lang="es-MX" sz="2400" dirty="0"/>
          </a:p>
          <a:p>
            <a:r>
              <a:rPr lang="es-MX" sz="2400" dirty="0"/>
              <a:t>	Training </a:t>
            </a:r>
            <a:r>
              <a:rPr lang="es-MX" sz="2400" dirty="0" err="1"/>
              <a:t>method</a:t>
            </a:r>
            <a:r>
              <a:rPr lang="es-MX" sz="2400" dirty="0"/>
              <a:t>:     </a:t>
            </a:r>
            <a:r>
              <a:rPr lang="es-MX" sz="2400" dirty="0" err="1"/>
              <a:t>Undefined</a:t>
            </a:r>
            <a:endParaRPr lang="es-MX" sz="2400" dirty="0"/>
          </a:p>
          <a:p>
            <a:r>
              <a:rPr lang="es-MX" sz="2400" dirty="0"/>
              <a:t>	</a:t>
            </a:r>
            <a:r>
              <a:rPr lang="es-MX" sz="2400" dirty="0" err="1"/>
              <a:t>Number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 </a:t>
            </a:r>
            <a:r>
              <a:rPr lang="es-MX" sz="2400" dirty="0" err="1"/>
              <a:t>instances</a:t>
            </a:r>
            <a:r>
              <a:rPr lang="es-MX" sz="2400" dirty="0"/>
              <a:t>: 0 (training) | 0 (</a:t>
            </a:r>
            <a:r>
              <a:rPr lang="es-MX" sz="2400" dirty="0" err="1"/>
              <a:t>testing</a:t>
            </a:r>
            <a:r>
              <a:rPr lang="es-MX" sz="2400" dirty="0"/>
              <a:t>)</a:t>
            </a:r>
          </a:p>
          <a:p>
            <a:r>
              <a:rPr lang="es-MX" sz="2400" dirty="0"/>
              <a:t>	</a:t>
            </a:r>
            <a:r>
              <a:rPr lang="es-MX" sz="2400" dirty="0" err="1"/>
              <a:t>Current</a:t>
            </a:r>
            <a:r>
              <a:rPr lang="es-MX" sz="2400" dirty="0"/>
              <a:t> </a:t>
            </a:r>
            <a:r>
              <a:rPr lang="es-MX" sz="2400" dirty="0" err="1"/>
              <a:t>model</a:t>
            </a:r>
            <a:r>
              <a:rPr lang="es-MX" sz="2400" dirty="0"/>
              <a:t>:       </a:t>
            </a:r>
          </a:p>
          <a:p>
            <a:r>
              <a:rPr lang="es-MX" sz="2400" dirty="0"/>
              <a:t>		0.0583	0.8572	0.4881	0.2421	0.4229	1.0000</a:t>
            </a:r>
          </a:p>
          <a:p>
            <a:r>
              <a:rPr lang="es-MX" sz="2400" dirty="0"/>
              <a:t>		0.2082	0.2742	0.5886	0.2156	0.7970	2.0000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21DB1D-F7C3-4E9B-9AE9-763E0077128B}"/>
              </a:ext>
            </a:extLst>
          </p:cNvPr>
          <p:cNvSpPr txBox="1"/>
          <p:nvPr/>
        </p:nvSpPr>
        <p:spPr>
          <a:xfrm>
            <a:off x="8470232" y="4545100"/>
            <a:ext cx="3208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HH^2 </a:t>
            </a:r>
            <a:r>
              <a:rPr lang="es-MX" sz="2000" dirty="0" err="1"/>
              <a:t>Solvers</a:t>
            </a:r>
            <a:r>
              <a:rPr lang="es-MX" sz="2000" dirty="0"/>
              <a:t>:</a:t>
            </a:r>
          </a:p>
          <a:p>
            <a:pPr marL="342900" indent="-342900">
              <a:buAutoNum type="arabicPeriod"/>
            </a:pPr>
            <a:r>
              <a:rPr lang="es-MX" sz="2000" dirty="0"/>
              <a:t>HH1 (</a:t>
            </a:r>
            <a:r>
              <a:rPr lang="es-MX" sz="2000" dirty="0" err="1"/>
              <a:t>LPTvsSPT</a:t>
            </a:r>
            <a:r>
              <a:rPr lang="es-MX" sz="2000" dirty="0"/>
              <a:t> </a:t>
            </a:r>
            <a:r>
              <a:rPr lang="es-MX" sz="2000" dirty="0" err="1"/>
              <a:t>trained</a:t>
            </a:r>
            <a:r>
              <a:rPr lang="es-MX" sz="2000" dirty="0"/>
              <a:t>)</a:t>
            </a:r>
          </a:p>
          <a:p>
            <a:r>
              <a:rPr lang="es-MX" sz="2000" dirty="0"/>
              <a:t>2.   HH2 (</a:t>
            </a:r>
            <a:r>
              <a:rPr lang="es-MX" sz="2000" dirty="0" err="1"/>
              <a:t>SPTvsLPT</a:t>
            </a:r>
            <a:r>
              <a:rPr lang="es-MX" sz="2000" dirty="0"/>
              <a:t> </a:t>
            </a:r>
            <a:r>
              <a:rPr lang="es-MX" sz="2000" dirty="0" err="1"/>
              <a:t>trained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472569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E2A4-A42E-4E1B-A4DB-DB59F3D9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5101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Trained</a:t>
            </a:r>
            <a:r>
              <a:rPr lang="es-MX" dirty="0"/>
              <a:t> hh^2 (5 </a:t>
            </a:r>
            <a:r>
              <a:rPr lang="es-MX" dirty="0" err="1"/>
              <a:t>features</a:t>
            </a:r>
            <a:r>
              <a:rPr lang="es-MX" dirty="0"/>
              <a:t>, 2 rules)</a:t>
            </a:r>
            <a:br>
              <a:rPr lang="es-MX" dirty="0"/>
            </a:br>
            <a:r>
              <a:rPr lang="es-MX" dirty="0" err="1"/>
              <a:t>solvers</a:t>
            </a:r>
            <a:r>
              <a:rPr lang="es-MX" dirty="0"/>
              <a:t>: hh1, hh2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21DB1D-F7C3-4E9B-9AE9-763E0077128B}"/>
              </a:ext>
            </a:extLst>
          </p:cNvPr>
          <p:cNvSpPr txBox="1"/>
          <p:nvPr/>
        </p:nvSpPr>
        <p:spPr>
          <a:xfrm>
            <a:off x="4095750" y="5382161"/>
            <a:ext cx="4262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HH^2 </a:t>
            </a:r>
            <a:r>
              <a:rPr lang="es-MX" sz="2400" dirty="0" err="1"/>
              <a:t>Solvers</a:t>
            </a:r>
            <a:r>
              <a:rPr lang="es-MX" sz="2400" dirty="0"/>
              <a:t>:</a:t>
            </a:r>
          </a:p>
          <a:p>
            <a:pPr marL="342900" indent="-342900">
              <a:buAutoNum type="arabicPeriod"/>
            </a:pPr>
            <a:r>
              <a:rPr lang="es-MX" sz="2400" dirty="0"/>
              <a:t>HH1 (</a:t>
            </a:r>
            <a:r>
              <a:rPr lang="es-MX" sz="2400" dirty="0" err="1"/>
              <a:t>LPTvsSPT</a:t>
            </a:r>
            <a:r>
              <a:rPr lang="es-MX" sz="2400" dirty="0"/>
              <a:t> </a:t>
            </a:r>
            <a:r>
              <a:rPr lang="es-MX" sz="2400" dirty="0" err="1"/>
              <a:t>trained</a:t>
            </a:r>
            <a:r>
              <a:rPr lang="es-MX" sz="2400" dirty="0"/>
              <a:t>)</a:t>
            </a:r>
          </a:p>
          <a:p>
            <a:r>
              <a:rPr lang="es-MX" sz="2400" dirty="0"/>
              <a:t>2.   HH2 (</a:t>
            </a:r>
            <a:r>
              <a:rPr lang="es-MX" sz="2400" dirty="0" err="1"/>
              <a:t>SPTvsLPT</a:t>
            </a:r>
            <a:r>
              <a:rPr lang="es-MX" sz="2400" dirty="0"/>
              <a:t> </a:t>
            </a:r>
            <a:r>
              <a:rPr lang="es-MX" sz="2400" dirty="0" err="1"/>
              <a:t>trained</a:t>
            </a:r>
            <a:r>
              <a:rPr lang="es-MX" sz="2400" dirty="0"/>
              <a:t>)</a:t>
            </a:r>
          </a:p>
          <a:p>
            <a:endParaRPr lang="es-MX" sz="2400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47BECECB-E23C-4F67-880A-BBB7E95A4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3" t="4185" r="7613" b="4851"/>
          <a:stretch/>
        </p:blipFill>
        <p:spPr>
          <a:xfrm>
            <a:off x="3835346" y="1661390"/>
            <a:ext cx="4521310" cy="3638550"/>
          </a:xfrm>
          <a:prstGeom prst="rect">
            <a:avLst/>
          </a:prstGeom>
        </p:spPr>
      </p:pic>
      <p:sp>
        <p:nvSpPr>
          <p:cNvPr id="7" name="Diagrama de flujo: decisión 6">
            <a:extLst>
              <a:ext uri="{FF2B5EF4-FFF2-40B4-BE49-F238E27FC236}">
                <a16:creationId xmlns:a16="http://schemas.microsoft.com/office/drawing/2014/main" id="{DC46AE07-ED2F-432A-9B2E-BD85E3759B74}"/>
              </a:ext>
            </a:extLst>
          </p:cNvPr>
          <p:cNvSpPr/>
          <p:nvPr/>
        </p:nvSpPr>
        <p:spPr>
          <a:xfrm>
            <a:off x="7753350" y="5727412"/>
            <a:ext cx="342900" cy="400050"/>
          </a:xfrm>
          <a:prstGeom prst="flowChartDecisio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iagrama de flujo: decisión 7">
            <a:extLst>
              <a:ext uri="{FF2B5EF4-FFF2-40B4-BE49-F238E27FC236}">
                <a16:creationId xmlns:a16="http://schemas.microsoft.com/office/drawing/2014/main" id="{59E1ADAF-8C29-469D-912F-112A8AFDB392}"/>
              </a:ext>
            </a:extLst>
          </p:cNvPr>
          <p:cNvSpPr/>
          <p:nvPr/>
        </p:nvSpPr>
        <p:spPr>
          <a:xfrm>
            <a:off x="7753350" y="6249390"/>
            <a:ext cx="342900" cy="400050"/>
          </a:xfrm>
          <a:prstGeom prst="flowChartDecision">
            <a:avLst/>
          </a:prstGeom>
          <a:solidFill>
            <a:srgbClr val="FF89EE"/>
          </a:solidFill>
          <a:ln>
            <a:solidFill>
              <a:srgbClr val="FF8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B4B8078-4DAC-4199-9DA1-BED716FDF977}"/>
              </a:ext>
            </a:extLst>
          </p:cNvPr>
          <p:cNvCxnSpPr>
            <a:cxnSpLocks/>
          </p:cNvCxnSpPr>
          <p:nvPr/>
        </p:nvCxnSpPr>
        <p:spPr>
          <a:xfrm flipV="1">
            <a:off x="3314700" y="2324100"/>
            <a:ext cx="5676900" cy="110490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E39CB1CF-E60A-4C73-8273-1135FC52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E2A4-A42E-4E1B-A4DB-DB59F3D9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21"/>
            <a:ext cx="10515600" cy="1325563"/>
          </a:xfrm>
        </p:spPr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HHs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as </a:t>
            </a:r>
            <a:r>
              <a:rPr lang="es-MX" dirty="0" err="1"/>
              <a:t>previous</a:t>
            </a:r>
            <a:r>
              <a:rPr lang="es-MX" dirty="0"/>
              <a:t> case: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2721EA-8407-48F7-9F46-3403CFE5C331}"/>
              </a:ext>
            </a:extLst>
          </p:cNvPr>
          <p:cNvSpPr txBox="1"/>
          <p:nvPr/>
        </p:nvSpPr>
        <p:spPr>
          <a:xfrm>
            <a:off x="0" y="221358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Displaying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HH:</a:t>
            </a:r>
          </a:p>
          <a:p>
            <a:r>
              <a:rPr lang="es-MX" dirty="0"/>
              <a:t>	Target </a:t>
            </a:r>
            <a:r>
              <a:rPr lang="es-MX" dirty="0" err="1"/>
              <a:t>problem</a:t>
            </a:r>
            <a:r>
              <a:rPr lang="es-MX" dirty="0"/>
              <a:t>:      JSSP</a:t>
            </a:r>
          </a:p>
          <a:p>
            <a:r>
              <a:rPr lang="es-MX" dirty="0"/>
              <a:t>	</a:t>
            </a:r>
            <a:r>
              <a:rPr lang="es-MX" dirty="0" err="1"/>
              <a:t>Type</a:t>
            </a:r>
            <a:r>
              <a:rPr lang="es-MX" dirty="0"/>
              <a:t>:                Rule-</a:t>
            </a:r>
            <a:r>
              <a:rPr lang="es-MX" dirty="0" err="1"/>
              <a:t>based</a:t>
            </a:r>
            <a:endParaRPr lang="es-MX" dirty="0"/>
          </a:p>
          <a:p>
            <a:r>
              <a:rPr lang="es-MX" dirty="0"/>
              <a:t>	Training </a:t>
            </a:r>
            <a:r>
              <a:rPr lang="es-MX" dirty="0" err="1"/>
              <a:t>method</a:t>
            </a:r>
            <a:r>
              <a:rPr lang="es-MX" dirty="0"/>
              <a:t>:     </a:t>
            </a:r>
            <a:r>
              <a:rPr lang="es-MX" dirty="0" err="1"/>
              <a:t>Undefined</a:t>
            </a:r>
            <a:endParaRPr lang="es-MX" dirty="0"/>
          </a:p>
          <a:p>
            <a:r>
              <a:rPr lang="es-MX" dirty="0"/>
              <a:t>	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: 0 (training) | 0 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  <a:p>
            <a:r>
              <a:rPr lang="es-MX" dirty="0" err="1"/>
              <a:t>Current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  <a:p>
            <a:r>
              <a:rPr lang="es-MX" dirty="0"/>
              <a:t>    0.5041    0.2179    0.4438    0.7010    0.9008    2.0000</a:t>
            </a:r>
          </a:p>
          <a:p>
            <a:r>
              <a:rPr lang="es-MX" dirty="0"/>
              <a:t>    0.9305    0.7805    0.0156    0.6456    0.3302    4.0000</a:t>
            </a:r>
          </a:p>
          <a:p>
            <a:r>
              <a:rPr lang="es-MX" dirty="0"/>
              <a:t>    0.8503    0.9509    0.9470    0.1328    0.5519    3.0000</a:t>
            </a:r>
          </a:p>
          <a:p>
            <a:r>
              <a:rPr lang="es-MX" dirty="0"/>
              <a:t>    0.1750    0.5182    0.3080    0.6764    0.0402    1.0000</a:t>
            </a:r>
          </a:p>
          <a:p>
            <a:r>
              <a:rPr lang="es-MX" dirty="0"/>
              <a:t>    0.3683    0.6202    0.8069    0.3707    0.0077    3.0000</a:t>
            </a:r>
          </a:p>
          <a:p>
            <a:r>
              <a:rPr lang="es-MX" dirty="0"/>
              <a:t>    0.9396    0.2404    0.1842    0.0001    0.4261    1.0000</a:t>
            </a:r>
          </a:p>
          <a:p>
            <a:r>
              <a:rPr lang="es-MX" dirty="0"/>
              <a:t>    0.7313    0.8783    0.5315    0.6834    0.7555    1.0000</a:t>
            </a:r>
          </a:p>
          <a:p>
            <a:r>
              <a:rPr lang="es-MX" dirty="0"/>
              <a:t>    0.1463    0.2189    0.0441    0.8986    0.6499    1.0000</a:t>
            </a:r>
          </a:p>
          <a:p>
            <a:r>
              <a:rPr lang="es-MX" dirty="0"/>
              <a:t>    0.0916    0.0571    0.5918    0.6604    0.6268    1.0000</a:t>
            </a:r>
          </a:p>
          <a:p>
            <a:r>
              <a:rPr lang="es-MX" dirty="0"/>
              <a:t>    0.5206    0.4624    0.2208    0.4964    0.1180    1.0000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2D5C58-99F4-457A-80F6-EB3B9EA64591}"/>
              </a:ext>
            </a:extLst>
          </p:cNvPr>
          <p:cNvSpPr txBox="1"/>
          <p:nvPr/>
        </p:nvSpPr>
        <p:spPr>
          <a:xfrm>
            <a:off x="6096000" y="221358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Displaying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New HH:</a:t>
            </a:r>
          </a:p>
          <a:p>
            <a:r>
              <a:rPr lang="es-MX" dirty="0"/>
              <a:t>	Target </a:t>
            </a:r>
            <a:r>
              <a:rPr lang="es-MX" dirty="0" err="1"/>
              <a:t>problem</a:t>
            </a:r>
            <a:r>
              <a:rPr lang="es-MX" dirty="0"/>
              <a:t>:      JSSP</a:t>
            </a:r>
          </a:p>
          <a:p>
            <a:r>
              <a:rPr lang="es-MX" dirty="0"/>
              <a:t>	</a:t>
            </a:r>
            <a:r>
              <a:rPr lang="es-MX" dirty="0" err="1"/>
              <a:t>Type</a:t>
            </a:r>
            <a:r>
              <a:rPr lang="es-MX" dirty="0"/>
              <a:t>:                Rule-</a:t>
            </a:r>
            <a:r>
              <a:rPr lang="es-MX" dirty="0" err="1"/>
              <a:t>based</a:t>
            </a:r>
            <a:endParaRPr lang="es-MX" dirty="0"/>
          </a:p>
          <a:p>
            <a:r>
              <a:rPr lang="es-MX" dirty="0"/>
              <a:t>	Training </a:t>
            </a:r>
            <a:r>
              <a:rPr lang="es-MX" dirty="0" err="1"/>
              <a:t>method</a:t>
            </a:r>
            <a:r>
              <a:rPr lang="es-MX" dirty="0"/>
              <a:t>:     </a:t>
            </a:r>
            <a:r>
              <a:rPr lang="es-MX" dirty="0" err="1"/>
              <a:t>Undefined</a:t>
            </a:r>
            <a:endParaRPr lang="es-MX" dirty="0"/>
          </a:p>
          <a:p>
            <a:r>
              <a:rPr lang="es-MX" dirty="0"/>
              <a:t>	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: 0 (training) | 0 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  <a:p>
            <a:r>
              <a:rPr lang="es-MX" dirty="0" err="1"/>
              <a:t>Current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  <a:p>
            <a:r>
              <a:rPr lang="es-MX" dirty="0"/>
              <a:t>    0.7726    0.7008    0.2220    0.3932    0.3121    3.0000</a:t>
            </a:r>
          </a:p>
          <a:p>
            <a:r>
              <a:rPr lang="es-MX" dirty="0"/>
              <a:t>    0.6454    0.9475    0.0693    0.9611    0.7562    2.0000</a:t>
            </a:r>
          </a:p>
          <a:p>
            <a:r>
              <a:rPr lang="es-MX" dirty="0"/>
              <a:t>    0.6766    0.5307    0.1813    0.3637    0.7157    1.0000</a:t>
            </a:r>
          </a:p>
          <a:p>
            <a:r>
              <a:rPr lang="es-MX" dirty="0"/>
              <a:t>    0.6402    0.0578    0.0342    0.8329    0.9774    2.0000</a:t>
            </a:r>
          </a:p>
          <a:p>
            <a:r>
              <a:rPr lang="es-MX" dirty="0"/>
              <a:t>    0.3837    0.6584    0.3485    0.8676    0.7506    3.0000</a:t>
            </a:r>
          </a:p>
          <a:p>
            <a:r>
              <a:rPr lang="es-MX" dirty="0"/>
              <a:t>    0.7656    0.2768    0.5708    0.4176    0.1703    2.0000</a:t>
            </a:r>
          </a:p>
          <a:p>
            <a:r>
              <a:rPr lang="es-MX" dirty="0"/>
              <a:t>    0.9558    0.2328    0.8960    0.4746    0.8998    2.0000</a:t>
            </a:r>
          </a:p>
          <a:p>
            <a:r>
              <a:rPr lang="es-MX" dirty="0"/>
              <a:t>    0.9542    0.6554    0.9753    0.3240    0.2452    1.0000</a:t>
            </a:r>
          </a:p>
          <a:p>
            <a:r>
              <a:rPr lang="es-MX" dirty="0"/>
              <a:t>    0.1125    0.4065    0.4937    0.5366    0.5944    2.0000</a:t>
            </a:r>
          </a:p>
          <a:p>
            <a:r>
              <a:rPr lang="es-MX" dirty="0"/>
              <a:t>    0.1123    0.7375    0.2423    0.2796    0.6157    2.0000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B5B83F-227B-4C6A-A596-BF046B4C3E80}"/>
              </a:ext>
            </a:extLst>
          </p:cNvPr>
          <p:cNvSpPr txBox="1"/>
          <p:nvPr/>
        </p:nvSpPr>
        <p:spPr>
          <a:xfrm>
            <a:off x="1632283" y="1182537"/>
            <a:ext cx="34330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/>
              <a:t>Solver</a:t>
            </a:r>
            <a:r>
              <a:rPr lang="es-MX" sz="3200" dirty="0"/>
              <a:t> 1 (HH1)</a:t>
            </a:r>
          </a:p>
          <a:p>
            <a:pPr algn="ctr"/>
            <a:r>
              <a:rPr lang="es-MX" sz="2000" dirty="0" err="1"/>
              <a:t>Trained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LPTvsSPT</a:t>
            </a:r>
            <a:r>
              <a:rPr lang="es-MX" sz="2000" dirty="0"/>
              <a:t> </a:t>
            </a:r>
            <a:r>
              <a:rPr lang="es-MX" sz="2000" dirty="0" err="1"/>
              <a:t>Instances</a:t>
            </a:r>
            <a:r>
              <a:rPr lang="es-MX" sz="12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7F1E2F-3982-4710-9A8D-147B538B3016}"/>
              </a:ext>
            </a:extLst>
          </p:cNvPr>
          <p:cNvSpPr txBox="1"/>
          <p:nvPr/>
        </p:nvSpPr>
        <p:spPr>
          <a:xfrm>
            <a:off x="7126708" y="1181377"/>
            <a:ext cx="34330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/>
              <a:t>Solver</a:t>
            </a:r>
            <a:r>
              <a:rPr lang="es-MX" sz="3200" dirty="0"/>
              <a:t> 2 (HH2)</a:t>
            </a:r>
          </a:p>
          <a:p>
            <a:pPr algn="ctr"/>
            <a:r>
              <a:rPr lang="es-MX" sz="2000" dirty="0" err="1"/>
              <a:t>Trained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SPTvsLPT</a:t>
            </a:r>
            <a:r>
              <a:rPr lang="es-MX" sz="2000" dirty="0"/>
              <a:t> </a:t>
            </a:r>
            <a:r>
              <a:rPr lang="es-MX" sz="2000" dirty="0" err="1"/>
              <a:t>Instances</a:t>
            </a:r>
            <a:r>
              <a:rPr lang="es-MX" sz="1200" dirty="0"/>
              <a:t> 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48CDFCC4-9143-4B6F-98F5-8DBD8AD22000}"/>
              </a:ext>
            </a:extLst>
          </p:cNvPr>
          <p:cNvSpPr txBox="1">
            <a:spLocks/>
          </p:cNvSpPr>
          <p:nvPr/>
        </p:nvSpPr>
        <p:spPr>
          <a:xfrm>
            <a:off x="10978814" y="104443"/>
            <a:ext cx="1544054" cy="1422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0ACCF31-CE69-49A1-AF93-1A34FD90446B}"/>
              </a:ext>
            </a:extLst>
          </p:cNvPr>
          <p:cNvSpPr txBox="1">
            <a:spLocks/>
          </p:cNvSpPr>
          <p:nvPr/>
        </p:nvSpPr>
        <p:spPr>
          <a:xfrm>
            <a:off x="5249782" y="3910260"/>
            <a:ext cx="525378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LPA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6B0A528-BD78-4B8C-AF44-9990C4D0752F}"/>
              </a:ext>
            </a:extLst>
          </p:cNvPr>
          <p:cNvSpPr txBox="1">
            <a:spLocks/>
          </p:cNvSpPr>
          <p:nvPr/>
        </p:nvSpPr>
        <p:spPr>
          <a:xfrm>
            <a:off x="11281611" y="3932963"/>
            <a:ext cx="525378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MPA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LPT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  <a:p>
            <a:pPr marL="0" indent="0">
              <a:buNone/>
            </a:pPr>
            <a:r>
              <a:rPr lang="es-MX" sz="1100" dirty="0"/>
              <a:t>SPT</a:t>
            </a:r>
          </a:p>
        </p:txBody>
      </p:sp>
    </p:spTree>
    <p:extLst>
      <p:ext uri="{BB962C8B-B14F-4D97-AF65-F5344CB8AC3E}">
        <p14:creationId xmlns:p14="http://schemas.microsoft.com/office/powerpoint/2010/main" val="2488658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2E2A4-A42E-4E1B-A4DB-DB59F3D9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314" y="282183"/>
            <a:ext cx="7867369" cy="1422901"/>
          </a:xfrm>
        </p:spPr>
        <p:txBody>
          <a:bodyPr>
            <a:normAutofit/>
          </a:bodyPr>
          <a:lstStyle/>
          <a:p>
            <a:r>
              <a:rPr lang="es-MX" dirty="0"/>
              <a:t>TRAINED </a:t>
            </a:r>
            <a:r>
              <a:rPr lang="es-MX" dirty="0" err="1"/>
              <a:t>HH</a:t>
            </a:r>
            <a:r>
              <a:rPr lang="es-MX" sz="2000" dirty="0" err="1"/>
              <a:t>s</a:t>
            </a:r>
            <a:r>
              <a:rPr lang="es-MX" sz="2000" dirty="0"/>
              <a:t> </a:t>
            </a:r>
            <a:r>
              <a:rPr lang="es-MX" sz="2700" dirty="0"/>
              <a:t>(5 </a:t>
            </a:r>
            <a:r>
              <a:rPr lang="es-MX" sz="2700" dirty="0" err="1"/>
              <a:t>features</a:t>
            </a:r>
            <a:r>
              <a:rPr lang="es-MX" sz="2700" dirty="0"/>
              <a:t>, 10 rules)</a:t>
            </a:r>
            <a:br>
              <a:rPr lang="es-MX" dirty="0"/>
            </a:br>
            <a:r>
              <a:rPr lang="es-MX" dirty="0" err="1"/>
              <a:t>solvers</a:t>
            </a:r>
            <a:r>
              <a:rPr lang="es-MX" dirty="0"/>
              <a:t>: </a:t>
            </a:r>
            <a:r>
              <a:rPr lang="es-MX" dirty="0" err="1"/>
              <a:t>lpt</a:t>
            </a:r>
            <a:r>
              <a:rPr lang="es-MX" dirty="0"/>
              <a:t>, </a:t>
            </a:r>
            <a:r>
              <a:rPr lang="es-MX" dirty="0" err="1"/>
              <a:t>spt</a:t>
            </a:r>
            <a:r>
              <a:rPr lang="es-MX" dirty="0"/>
              <a:t> </a:t>
            </a:r>
            <a:r>
              <a:rPr lang="es-MX" dirty="0" err="1"/>
              <a:t>mpa</a:t>
            </a:r>
            <a:r>
              <a:rPr lang="es-MX" dirty="0"/>
              <a:t>, </a:t>
            </a:r>
            <a:r>
              <a:rPr lang="es-MX" dirty="0" err="1"/>
              <a:t>lpa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B5B83F-227B-4C6A-A596-BF046B4C3E80}"/>
              </a:ext>
            </a:extLst>
          </p:cNvPr>
          <p:cNvSpPr txBox="1"/>
          <p:nvPr/>
        </p:nvSpPr>
        <p:spPr>
          <a:xfrm>
            <a:off x="1304674" y="1757172"/>
            <a:ext cx="2909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1 (HH1)</a:t>
            </a:r>
            <a:r>
              <a:rPr lang="es-MX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A5A691-B946-4795-8AFD-E2EE41972453}"/>
              </a:ext>
            </a:extLst>
          </p:cNvPr>
          <p:cNvSpPr txBox="1"/>
          <p:nvPr/>
        </p:nvSpPr>
        <p:spPr>
          <a:xfrm>
            <a:off x="8520187" y="1771047"/>
            <a:ext cx="269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Solver</a:t>
            </a:r>
            <a:r>
              <a:rPr lang="es-MX" sz="3200" dirty="0"/>
              <a:t> 2 (HH2</a:t>
            </a:r>
            <a:r>
              <a:rPr lang="es-MX" dirty="0"/>
              <a:t>) 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861679-5E15-4971-B88C-CEA81573AAA7}"/>
              </a:ext>
            </a:extLst>
          </p:cNvPr>
          <p:cNvSpPr txBox="1">
            <a:spLocks/>
          </p:cNvSpPr>
          <p:nvPr/>
        </p:nvSpPr>
        <p:spPr>
          <a:xfrm>
            <a:off x="5006936" y="2444864"/>
            <a:ext cx="2940128" cy="283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3000" dirty="0" err="1"/>
              <a:t>Heuristic</a:t>
            </a:r>
            <a:r>
              <a:rPr lang="es-MX" sz="3000" dirty="0"/>
              <a:t> </a:t>
            </a:r>
            <a:r>
              <a:rPr lang="es-MX" sz="3000" dirty="0" err="1"/>
              <a:t>Ids</a:t>
            </a:r>
            <a:r>
              <a:rPr lang="es-MX" sz="3000" dirty="0"/>
              <a:t>:</a:t>
            </a:r>
          </a:p>
          <a:p>
            <a:pPr marL="0" indent="0">
              <a:buNone/>
            </a:pPr>
            <a:r>
              <a:rPr lang="es-MX" sz="3000" dirty="0"/>
              <a:t>1.- LPT</a:t>
            </a:r>
          </a:p>
          <a:p>
            <a:pPr marL="0" indent="0">
              <a:buNone/>
            </a:pPr>
            <a:r>
              <a:rPr lang="es-MX" sz="3000" dirty="0"/>
              <a:t>2.- SPT </a:t>
            </a:r>
          </a:p>
          <a:p>
            <a:pPr marL="0" indent="0">
              <a:buNone/>
            </a:pPr>
            <a:r>
              <a:rPr lang="es-MX" sz="3000" dirty="0"/>
              <a:t>3.- MPA</a:t>
            </a:r>
          </a:p>
          <a:p>
            <a:pPr marL="0" indent="0">
              <a:buNone/>
            </a:pPr>
            <a:r>
              <a:rPr lang="es-MX" sz="3000" dirty="0"/>
              <a:t>4.- LPA</a:t>
            </a: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788222A4-4198-43CB-9407-0958D4EAA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4" t="6096" r="8366" b="3893"/>
          <a:stretch/>
        </p:blipFill>
        <p:spPr>
          <a:xfrm>
            <a:off x="7740729" y="2341947"/>
            <a:ext cx="3915363" cy="3148952"/>
          </a:xfrm>
          <a:prstGeom prst="rect">
            <a:avLst/>
          </a:prstGeom>
        </p:spPr>
      </p:pic>
      <p:pic>
        <p:nvPicPr>
          <p:cNvPr id="13" name="Imagen 12" descr="Patrón de fondo&#10;&#10;Descripción generada automáticamente">
            <a:extLst>
              <a:ext uri="{FF2B5EF4-FFF2-40B4-BE49-F238E27FC236}">
                <a16:creationId xmlns:a16="http://schemas.microsoft.com/office/drawing/2014/main" id="{A7C006F6-717D-402F-A2E1-E13170034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1" t="4667" r="7270" b="5321"/>
          <a:stretch/>
        </p:blipFill>
        <p:spPr>
          <a:xfrm>
            <a:off x="535907" y="2359143"/>
            <a:ext cx="3896198" cy="31335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8C3F6F-1A63-4546-B3DF-F66385F8F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75" y="5457233"/>
            <a:ext cx="7067635" cy="977859"/>
          </a:xfrm>
          <a:prstGeom prst="rect">
            <a:avLst/>
          </a:prstGeom>
        </p:spPr>
      </p:pic>
      <p:sp>
        <p:nvSpPr>
          <p:cNvPr id="15" name="Diagrama de flujo: decisión 14">
            <a:extLst>
              <a:ext uri="{FF2B5EF4-FFF2-40B4-BE49-F238E27FC236}">
                <a16:creationId xmlns:a16="http://schemas.microsoft.com/office/drawing/2014/main" id="{1D00C74D-A008-4745-B66A-75C4D0E4CA7B}"/>
              </a:ext>
            </a:extLst>
          </p:cNvPr>
          <p:cNvSpPr/>
          <p:nvPr/>
        </p:nvSpPr>
        <p:spPr>
          <a:xfrm>
            <a:off x="6477000" y="2999700"/>
            <a:ext cx="342900" cy="400050"/>
          </a:xfrm>
          <a:prstGeom prst="flowChartDecisio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Diagrama de flujo: decisión 15">
            <a:extLst>
              <a:ext uri="{FF2B5EF4-FFF2-40B4-BE49-F238E27FC236}">
                <a16:creationId xmlns:a16="http://schemas.microsoft.com/office/drawing/2014/main" id="{1C72DCD6-F553-4FD7-955C-ACF6358D5306}"/>
              </a:ext>
            </a:extLst>
          </p:cNvPr>
          <p:cNvSpPr/>
          <p:nvPr/>
        </p:nvSpPr>
        <p:spPr>
          <a:xfrm>
            <a:off x="6496048" y="3525862"/>
            <a:ext cx="342900" cy="400050"/>
          </a:xfrm>
          <a:prstGeom prst="flowChartDecision">
            <a:avLst/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iagrama de flujo: decisión 16">
            <a:extLst>
              <a:ext uri="{FF2B5EF4-FFF2-40B4-BE49-F238E27FC236}">
                <a16:creationId xmlns:a16="http://schemas.microsoft.com/office/drawing/2014/main" id="{A609778B-940E-44EB-921F-F7538E3A710B}"/>
              </a:ext>
            </a:extLst>
          </p:cNvPr>
          <p:cNvSpPr/>
          <p:nvPr/>
        </p:nvSpPr>
        <p:spPr>
          <a:xfrm>
            <a:off x="6496048" y="4060544"/>
            <a:ext cx="342900" cy="400050"/>
          </a:xfrm>
          <a:prstGeom prst="flowChartDecisi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iagrama de flujo: decisión 17">
            <a:extLst>
              <a:ext uri="{FF2B5EF4-FFF2-40B4-BE49-F238E27FC236}">
                <a16:creationId xmlns:a16="http://schemas.microsoft.com/office/drawing/2014/main" id="{B7DD98E5-7A18-4D9A-9323-B7E21C85064F}"/>
              </a:ext>
            </a:extLst>
          </p:cNvPr>
          <p:cNvSpPr/>
          <p:nvPr/>
        </p:nvSpPr>
        <p:spPr>
          <a:xfrm>
            <a:off x="6477000" y="4595226"/>
            <a:ext cx="342900" cy="400050"/>
          </a:xfrm>
          <a:prstGeom prst="flowChartDecisi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DF5F4B-6AB5-4D7A-9C20-9F73860BAE45}"/>
              </a:ext>
            </a:extLst>
          </p:cNvPr>
          <p:cNvSpPr txBox="1"/>
          <p:nvPr/>
        </p:nvSpPr>
        <p:spPr>
          <a:xfrm>
            <a:off x="0" y="6454142"/>
            <a:ext cx="1183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influence</a:t>
            </a:r>
            <a:r>
              <a:rPr lang="es-MX" dirty="0"/>
              <a:t> </a:t>
            </a:r>
            <a:r>
              <a:rPr lang="es-MX" dirty="0" err="1"/>
              <a:t>zones</a:t>
            </a:r>
            <a:r>
              <a:rPr lang="es-MX" dirty="0"/>
              <a:t> are </a:t>
            </a:r>
            <a:r>
              <a:rPr lang="es-MX" dirty="0" err="1"/>
              <a:t>only</a:t>
            </a:r>
            <a:r>
              <a:rPr lang="es-MX" dirty="0"/>
              <a:t> a </a:t>
            </a:r>
            <a:r>
              <a:rPr lang="es-MX" dirty="0" err="1"/>
              <a:t>slice</a:t>
            </a:r>
            <a:r>
              <a:rPr lang="es-MX" dirty="0"/>
              <a:t> </a:t>
            </a:r>
            <a:r>
              <a:rPr lang="es-MX" dirty="0" err="1"/>
              <a:t>view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 1 and 2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ECD34FC3-0825-41DF-9E1C-00EC401B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6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38AD810-0BF0-494E-BC64-F437CA92B4C5}"/>
              </a:ext>
            </a:extLst>
          </p:cNvPr>
          <p:cNvSpPr txBox="1"/>
          <p:nvPr/>
        </p:nvSpPr>
        <p:spPr>
          <a:xfrm>
            <a:off x="1774068" y="1724972"/>
            <a:ext cx="16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A100B9-8D5F-45E3-A142-BFD7144B3172}"/>
              </a:ext>
            </a:extLst>
          </p:cNvPr>
          <p:cNvSpPr txBox="1"/>
          <p:nvPr/>
        </p:nvSpPr>
        <p:spPr>
          <a:xfrm>
            <a:off x="1083126" y="739010"/>
            <a:ext cx="29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Set </a:t>
            </a:r>
            <a:r>
              <a:rPr lang="es-MX" b="1" dirty="0" err="1"/>
              <a:t>of</a:t>
            </a:r>
            <a:r>
              <a:rPr lang="es-MX" b="1" dirty="0"/>
              <a:t> 30 </a:t>
            </a:r>
            <a:r>
              <a:rPr lang="es-MX" b="1" dirty="0" err="1"/>
              <a:t>instances</a:t>
            </a:r>
            <a:r>
              <a:rPr lang="es-MX" b="1" dirty="0"/>
              <a:t> </a:t>
            </a:r>
            <a:r>
              <a:rPr lang="es-MX" b="1" dirty="0" err="1"/>
              <a:t>LPTvsSPT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1580DF-64E9-4C96-AF59-467120E5771F}"/>
              </a:ext>
            </a:extLst>
          </p:cNvPr>
          <p:cNvSpPr txBox="1"/>
          <p:nvPr/>
        </p:nvSpPr>
        <p:spPr>
          <a:xfrm>
            <a:off x="8801784" y="1724972"/>
            <a:ext cx="16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90F2DE-AE1B-4D4D-8568-18687B4DD368}"/>
              </a:ext>
            </a:extLst>
          </p:cNvPr>
          <p:cNvSpPr txBox="1"/>
          <p:nvPr/>
        </p:nvSpPr>
        <p:spPr>
          <a:xfrm>
            <a:off x="8110844" y="739010"/>
            <a:ext cx="29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Set </a:t>
            </a:r>
            <a:r>
              <a:rPr lang="es-MX" b="1" dirty="0" err="1"/>
              <a:t>of</a:t>
            </a:r>
            <a:r>
              <a:rPr lang="es-MX" b="1" dirty="0"/>
              <a:t> 30 </a:t>
            </a:r>
            <a:r>
              <a:rPr lang="es-MX" b="1" dirty="0" err="1"/>
              <a:t>instances</a:t>
            </a:r>
            <a:r>
              <a:rPr lang="es-MX" b="1" dirty="0"/>
              <a:t> </a:t>
            </a:r>
            <a:r>
              <a:rPr lang="es-MX" b="1" dirty="0" err="1"/>
              <a:t>SPTvsLPT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1C105E-39D3-473E-A816-4DFA79AD9C04}"/>
              </a:ext>
            </a:extLst>
          </p:cNvPr>
          <p:cNvSpPr txBox="1"/>
          <p:nvPr/>
        </p:nvSpPr>
        <p:spPr>
          <a:xfrm>
            <a:off x="4596984" y="1498133"/>
            <a:ext cx="299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Set </a:t>
            </a:r>
            <a:r>
              <a:rPr lang="es-MX" b="1" dirty="0" err="1"/>
              <a:t>of</a:t>
            </a:r>
            <a:r>
              <a:rPr lang="es-MX" b="1" dirty="0"/>
              <a:t> 30 </a:t>
            </a:r>
            <a:r>
              <a:rPr lang="es-MX" b="1" dirty="0" err="1"/>
              <a:t>random</a:t>
            </a:r>
            <a:r>
              <a:rPr lang="es-MX" b="1" dirty="0"/>
              <a:t> </a:t>
            </a:r>
            <a:r>
              <a:rPr lang="es-MX" b="1" dirty="0" err="1"/>
              <a:t>instances</a:t>
            </a:r>
            <a:endParaRPr lang="es-MX" b="1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2844002-998D-41F5-BB5E-49564D8B292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2582142" y="1108342"/>
            <a:ext cx="0" cy="616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5CDDCCC-BAA0-4611-B4AC-BBC881A0BF72}"/>
              </a:ext>
            </a:extLst>
          </p:cNvPr>
          <p:cNvSpPr txBox="1"/>
          <p:nvPr/>
        </p:nvSpPr>
        <p:spPr>
          <a:xfrm>
            <a:off x="1276949" y="1231991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trained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with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0C7D6B-494D-4640-9C04-76B28030C570}"/>
              </a:ext>
            </a:extLst>
          </p:cNvPr>
          <p:cNvSpPr txBox="1"/>
          <p:nvPr/>
        </p:nvSpPr>
        <p:spPr>
          <a:xfrm>
            <a:off x="9622523" y="1231991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trained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with</a:t>
            </a:r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8546AF-122B-4855-8B81-83DC7BAF4327}"/>
              </a:ext>
            </a:extLst>
          </p:cNvPr>
          <p:cNvCxnSpPr/>
          <p:nvPr/>
        </p:nvCxnSpPr>
        <p:spPr>
          <a:xfrm flipV="1">
            <a:off x="9616190" y="1108342"/>
            <a:ext cx="0" cy="616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78E3AE0-6C9B-487A-A6B7-87BF97A74D6D}"/>
              </a:ext>
            </a:extLst>
          </p:cNvPr>
          <p:cNvSpPr txBox="1"/>
          <p:nvPr/>
        </p:nvSpPr>
        <p:spPr>
          <a:xfrm>
            <a:off x="5287926" y="2656861"/>
            <a:ext cx="16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HH^2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B2A09C4-201C-4E90-8D67-65054C0E1AE4}"/>
              </a:ext>
            </a:extLst>
          </p:cNvPr>
          <p:cNvCxnSpPr/>
          <p:nvPr/>
        </p:nvCxnSpPr>
        <p:spPr>
          <a:xfrm flipV="1">
            <a:off x="6061023" y="1909638"/>
            <a:ext cx="0" cy="616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0E0C569-A4C0-4AF0-93B2-4CB9EB1AB384}"/>
              </a:ext>
            </a:extLst>
          </p:cNvPr>
          <p:cNvSpPr txBox="1"/>
          <p:nvPr/>
        </p:nvSpPr>
        <p:spPr>
          <a:xfrm>
            <a:off x="6096000" y="2040999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trained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with</a:t>
            </a:r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89A59C0-ED1F-4CFB-BD8C-7917D4DC7B7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6904074" y="2040999"/>
            <a:ext cx="2329867" cy="800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E662947-AAE4-4216-BAE0-BA9B93B4B9D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958059" y="2040999"/>
            <a:ext cx="2329867" cy="800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93A6C35-DFDB-4865-A940-830DE586CD85}"/>
              </a:ext>
            </a:extLst>
          </p:cNvPr>
          <p:cNvSpPr txBox="1"/>
          <p:nvPr/>
        </p:nvSpPr>
        <p:spPr>
          <a:xfrm>
            <a:off x="8209789" y="2291131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solver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of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DF1DC8-3060-4F84-BCBD-BDADE1A4199E}"/>
              </a:ext>
            </a:extLst>
          </p:cNvPr>
          <p:cNvSpPr txBox="1"/>
          <p:nvPr/>
        </p:nvSpPr>
        <p:spPr>
          <a:xfrm>
            <a:off x="2923082" y="2291987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solver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of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2F44EC0-BD63-4ABD-91AD-DFBFF723005E}"/>
              </a:ext>
            </a:extLst>
          </p:cNvPr>
          <p:cNvSpPr txBox="1"/>
          <p:nvPr/>
        </p:nvSpPr>
        <p:spPr>
          <a:xfrm>
            <a:off x="10640288" y="2326223"/>
            <a:ext cx="116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LPT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SPT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MPA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LPA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BF8566C-F21A-42AB-8D21-92D9004F9289}"/>
              </a:ext>
            </a:extLst>
          </p:cNvPr>
          <p:cNvCxnSpPr>
            <a:cxnSpLocks/>
          </p:cNvCxnSpPr>
          <p:nvPr/>
        </p:nvCxnSpPr>
        <p:spPr>
          <a:xfrm flipH="1" flipV="1">
            <a:off x="9895747" y="2004958"/>
            <a:ext cx="764410" cy="180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549DE0D-978D-4B6C-A11B-599349AE340B}"/>
              </a:ext>
            </a:extLst>
          </p:cNvPr>
          <p:cNvSpPr txBox="1"/>
          <p:nvPr/>
        </p:nvSpPr>
        <p:spPr>
          <a:xfrm>
            <a:off x="10323578" y="2000876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Solvers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8A88DB-6B8C-40CB-9CB1-D5426AF3B658}"/>
              </a:ext>
            </a:extLst>
          </p:cNvPr>
          <p:cNvSpPr txBox="1"/>
          <p:nvPr/>
        </p:nvSpPr>
        <p:spPr>
          <a:xfrm>
            <a:off x="362611" y="2326223"/>
            <a:ext cx="116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LPT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SPT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MPA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FF0000"/>
                </a:solidFill>
              </a:rPr>
              <a:t>LPA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7DEFFF1-49EE-460B-A0BD-C63CE124E80E}"/>
              </a:ext>
            </a:extLst>
          </p:cNvPr>
          <p:cNvSpPr txBox="1"/>
          <p:nvPr/>
        </p:nvSpPr>
        <p:spPr>
          <a:xfrm>
            <a:off x="136131" y="2007676"/>
            <a:ext cx="161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rgbClr val="FF0000"/>
                </a:solidFill>
              </a:rPr>
              <a:t>Solvers</a:t>
            </a:r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5138F79-8855-4F34-BE70-7C149332F56E}"/>
              </a:ext>
            </a:extLst>
          </p:cNvPr>
          <p:cNvCxnSpPr>
            <a:cxnSpLocks/>
          </p:cNvCxnSpPr>
          <p:nvPr/>
        </p:nvCxnSpPr>
        <p:spPr>
          <a:xfrm flipV="1">
            <a:off x="1487571" y="2000876"/>
            <a:ext cx="762606" cy="154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09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behaves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70919"/>
              </p:ext>
            </p:extLst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2.6532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1.8062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9.2458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0.8750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0.4505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6.6062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2.2377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6.4012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7.2317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3.8387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9420"/>
              </p:ext>
            </p:extLst>
          </p:nvPr>
        </p:nvGraphicFramePr>
        <p:xfrm>
          <a:off x="7234987" y="2641589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0.0688    0.1468    0.1098    0.3333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0.8783    0.8877</a:t>
            </a:r>
          </a:p>
          <a:p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6A9925-33BF-4E2F-8433-872296FEDB1E}"/>
              </a:ext>
            </a:extLst>
          </p:cNvPr>
          <p:cNvSpPr txBox="1"/>
          <p:nvPr/>
        </p:nvSpPr>
        <p:spPr>
          <a:xfrm>
            <a:off x="4253160" y="5571288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Mirsh222 | Mirsh15 | Mirsh29 | Mirsh282| Mirsh95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4ED637C-DC3D-46F1-AE51-06969940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3" y="6453656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56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1.0534    1.1451    1.4892    0.5550    0.8982    1.0006    1.3139    0.8100    0.8020    0.5864</a:t>
            </a:r>
          </a:p>
          <a:p>
            <a:pPr marL="0" indent="0">
              <a:buNone/>
            </a:pPr>
            <a:r>
              <a:rPr lang="es-MX" sz="1800" dirty="0" err="1"/>
              <a:t>Solver</a:t>
            </a:r>
            <a:r>
              <a:rPr lang="es-MX" sz="1800" dirty="0"/>
              <a:t> 4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second</a:t>
            </a:r>
            <a:r>
              <a:rPr lang="es-MX" sz="1800" dirty="0"/>
              <a:t> </a:t>
            </a:r>
            <a:r>
              <a:rPr lang="es-MX" sz="1800" dirty="0" err="1"/>
              <a:t>job</a:t>
            </a:r>
            <a:r>
              <a:rPr lang="es-MX" sz="1800" dirty="0"/>
              <a:t>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84317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0.0779    0.2655    0.2421    0.4444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0.7532    0.8359</a:t>
            </a:r>
          </a:p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175088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ans</a:t>
            </a:r>
            <a:r>
              <a:rPr lang="es-MX" dirty="0"/>
              <a:t>(:,:,1) =</a:t>
            </a:r>
          </a:p>
          <a:p>
            <a:endParaRPr lang="es-MX" dirty="0"/>
          </a:p>
          <a:p>
            <a:r>
              <a:rPr lang="es-MX" dirty="0"/>
              <a:t>    2.6532    3.7356    1.8062    3.4744</a:t>
            </a:r>
          </a:p>
          <a:p>
            <a:r>
              <a:rPr lang="es-MX" dirty="0"/>
              <a:t>         0    0.8750    0.4505    6.6062</a:t>
            </a:r>
          </a:p>
          <a:p>
            <a:r>
              <a:rPr lang="es-MX" dirty="0"/>
              <a:t>    2.2377    6.4012    7.2317    3.8387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ans</a:t>
            </a:r>
            <a:r>
              <a:rPr lang="es-MX" dirty="0"/>
              <a:t>(:,:,2) =</a:t>
            </a:r>
          </a:p>
          <a:p>
            <a:endParaRPr lang="es-MX" dirty="0"/>
          </a:p>
          <a:p>
            <a:r>
              <a:rPr lang="es-MX" dirty="0"/>
              <a:t>     3     4     2     3</a:t>
            </a:r>
          </a:p>
          <a:p>
            <a:r>
              <a:rPr lang="es-MX" dirty="0"/>
              <a:t>     0     3     3     2</a:t>
            </a:r>
          </a:p>
          <a:p>
            <a:r>
              <a:rPr lang="es-MX" dirty="0"/>
              <a:t>     4     4     3     1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238E2B-BF85-4576-AD46-06A0E69DE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5491" r="31842" b="31920"/>
          <a:stretch/>
        </p:blipFill>
        <p:spPr>
          <a:xfrm>
            <a:off x="6096000" y="1692972"/>
            <a:ext cx="5101390" cy="403634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4B25E10-675F-4676-A7D9-8941382A119F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A8279C-274E-4CED-90FB-4914D49F26A7}"/>
              </a:ext>
            </a:extLst>
          </p:cNvPr>
          <p:cNvSpPr txBox="1"/>
          <p:nvPr/>
        </p:nvSpPr>
        <p:spPr>
          <a:xfrm>
            <a:off x="2344149" y="5580039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489ABB-963E-451D-B16C-B9B8F6A3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62" y="6388521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0.9791    1.0700    1.3710    0.3651    0.7350    1.0303    1.1812    0.7572    0.7127    0.4890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Solver</a:t>
            </a:r>
            <a:r>
              <a:rPr lang="es-MX" sz="1800" dirty="0"/>
              <a:t> 4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first</a:t>
            </a:r>
            <a:r>
              <a:rPr lang="es-MX" sz="1800" dirty="0"/>
              <a:t> </a:t>
            </a:r>
            <a:r>
              <a:rPr lang="es-MX" sz="1800" dirty="0" err="1"/>
              <a:t>job</a:t>
            </a:r>
            <a:r>
              <a:rPr lang="es-MX" sz="1800" dirty="0"/>
              <a:t>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49442" y="5647656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 0.0760    0.3079    0.2170    0.4815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 0.7403    0.8583</a:t>
            </a:r>
          </a:p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174024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0    3.7356    1.8062    3.4744</a:t>
            </a:r>
          </a:p>
          <a:p>
            <a:r>
              <a:rPr lang="fr-FR" dirty="0"/>
              <a:t>         0    0.8750    0.4505    6.6062</a:t>
            </a:r>
          </a:p>
          <a:p>
            <a:r>
              <a:rPr lang="fr-FR" dirty="0"/>
              <a:t>    2.2377    6.4012    7.2317    3.8387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0     4     2     3</a:t>
            </a:r>
          </a:p>
          <a:p>
            <a:r>
              <a:rPr lang="fr-FR" dirty="0"/>
              <a:t>     0     3     3     2</a:t>
            </a:r>
          </a:p>
          <a:p>
            <a:r>
              <a:rPr lang="fr-FR" dirty="0"/>
              <a:t>     4     4     3     1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5CC0A0-C410-4C3C-A8C4-6725515A9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11" t="15490" r="31579" b="31687"/>
          <a:stretch/>
        </p:blipFill>
        <p:spPr>
          <a:xfrm>
            <a:off x="6705598" y="1721303"/>
            <a:ext cx="4475749" cy="3620824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11D2DD8-CB78-49D8-844E-8B4FEA5AA9AE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EFD7B0-3C68-42F2-9382-2E7FF4268995}"/>
              </a:ext>
            </a:extLst>
          </p:cNvPr>
          <p:cNvSpPr txBox="1"/>
          <p:nvPr/>
        </p:nvSpPr>
        <p:spPr>
          <a:xfrm>
            <a:off x="2344149" y="5361069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E5DDED-8EB8-487C-87D0-1A74C690D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62" y="6220292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0     2     5     4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9     6     4     5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1     4     2     3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671BA9-1CBB-429D-AD62-C406063E6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84" t="29230" r="23289" b="17411"/>
          <a:stretch/>
        </p:blipFill>
        <p:spPr>
          <a:xfrm>
            <a:off x="5963652" y="1600200"/>
            <a:ext cx="4331369" cy="3657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5257800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0.0191    0.2106    0.0932    0.2963    0.0417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7B2F1E-74F5-428E-8BD4-F478692EFE46}"/>
              </a:ext>
            </a:extLst>
          </p:cNvPr>
          <p:cNvSpPr txBox="1"/>
          <p:nvPr/>
        </p:nvSpPr>
        <p:spPr>
          <a:xfrm>
            <a:off x="6930190" y="568808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4213443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HH1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0.9795    1.0402    1.3736    0.3196    0.7409    1.0492    1.1603    0.7333    0.7287    0.4722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Solver</a:t>
            </a:r>
            <a:r>
              <a:rPr lang="es-MX" sz="1800" dirty="0"/>
              <a:t> 4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LPT </a:t>
            </a:r>
            <a:r>
              <a:rPr lang="es-MX" sz="1800" dirty="0" err="1"/>
              <a:t>must</a:t>
            </a:r>
            <a:r>
              <a:rPr lang="es-MX" sz="1800" dirty="0"/>
              <a:t> be </a:t>
            </a:r>
            <a:r>
              <a:rPr lang="es-MX" sz="1800" dirty="0" err="1"/>
              <a:t>used</a:t>
            </a:r>
            <a:r>
              <a:rPr lang="es-MX" sz="1800" dirty="0"/>
              <a:t>. So </a:t>
            </a:r>
            <a:r>
              <a:rPr lang="es-MX" sz="1800" dirty="0" err="1"/>
              <a:t>first</a:t>
            </a:r>
            <a:r>
              <a:rPr lang="es-MX" sz="1800" dirty="0"/>
              <a:t> </a:t>
            </a:r>
            <a:r>
              <a:rPr lang="es-MX" sz="1800" dirty="0" err="1"/>
              <a:t>job</a:t>
            </a:r>
            <a:r>
              <a:rPr lang="es-MX" sz="1800" dirty="0"/>
              <a:t>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49440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 0.0328    0.4046    0.2043    0.4815    0.0417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0.6991    0.9147</a:t>
            </a:r>
          </a:p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2157987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0         0    1.8062    3.4744</a:t>
            </a:r>
          </a:p>
          <a:p>
            <a:r>
              <a:rPr lang="fr-FR" dirty="0"/>
              <a:t>         0    0.8750    0.4505    6.6062</a:t>
            </a:r>
          </a:p>
          <a:p>
            <a:r>
              <a:rPr lang="fr-FR" dirty="0"/>
              <a:t>    2.2377    6.4012    7.2317    3.8387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0     0     2     3</a:t>
            </a:r>
          </a:p>
          <a:p>
            <a:r>
              <a:rPr lang="fr-FR" dirty="0"/>
              <a:t>     0     3     3     2</a:t>
            </a:r>
          </a:p>
          <a:p>
            <a:r>
              <a:rPr lang="fr-FR" dirty="0"/>
              <a:t>     4     4     3     1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B8709-92A1-4224-A32E-DEF7150B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1" t="15490" r="31579" b="32155"/>
          <a:stretch/>
        </p:blipFill>
        <p:spPr>
          <a:xfrm>
            <a:off x="6257424" y="1585541"/>
            <a:ext cx="5398822" cy="4237744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D08DE30-DA04-422F-9D6D-6987E35B880A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866691-3560-468D-8D6E-47A71077A073}"/>
              </a:ext>
            </a:extLst>
          </p:cNvPr>
          <p:cNvSpPr txBox="1"/>
          <p:nvPr/>
        </p:nvSpPr>
        <p:spPr>
          <a:xfrm>
            <a:off x="2355184" y="5700462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102D0D-0E5A-4429-B627-B86CC16D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83" y="6439916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4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6B5D5-4A99-4967-9175-525926C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6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rest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had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, 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always</a:t>
            </a:r>
            <a:r>
              <a:rPr lang="es-MX" dirty="0"/>
              <a:t> </a:t>
            </a:r>
            <a:r>
              <a:rPr lang="es-MX" dirty="0" err="1"/>
              <a:t>selected</a:t>
            </a:r>
            <a:r>
              <a:rPr lang="es-MX" dirty="0"/>
              <a:t>, and </a:t>
            </a:r>
            <a:r>
              <a:rPr lang="es-MX" dirty="0" err="1"/>
              <a:t>from</a:t>
            </a:r>
            <a:r>
              <a:rPr lang="es-MX" dirty="0"/>
              <a:t> HH1 </a:t>
            </a:r>
            <a:r>
              <a:rPr lang="es-MX" dirty="0" err="1"/>
              <a:t>solver</a:t>
            </a:r>
            <a:r>
              <a:rPr lang="es-MX" dirty="0"/>
              <a:t> 4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always</a:t>
            </a:r>
            <a:r>
              <a:rPr lang="es-MX" dirty="0"/>
              <a:t> </a:t>
            </a:r>
            <a:r>
              <a:rPr lang="es-MX" dirty="0" err="1"/>
              <a:t>selected</a:t>
            </a:r>
            <a:r>
              <a:rPr lang="es-MX" dirty="0"/>
              <a:t>, </a:t>
            </a:r>
            <a:r>
              <a:rPr lang="es-MX" dirty="0" err="1"/>
              <a:t>meaning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all</a:t>
            </a:r>
            <a:r>
              <a:rPr lang="es-MX" dirty="0"/>
              <a:t> </a:t>
            </a:r>
            <a:r>
              <a:rPr lang="es-MX" dirty="0" err="1"/>
              <a:t>steps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LPT. </a:t>
            </a:r>
            <a:br>
              <a:rPr lang="es-MX" dirty="0"/>
            </a:b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7EE423-6291-4803-A601-5980C84553C0}"/>
              </a:ext>
            </a:extLst>
          </p:cNvPr>
          <p:cNvSpPr txBox="1"/>
          <p:nvPr/>
        </p:nvSpPr>
        <p:spPr>
          <a:xfrm>
            <a:off x="994611" y="3105834"/>
            <a:ext cx="9785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Final </a:t>
            </a: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: 27.0784</a:t>
            </a:r>
          </a:p>
          <a:p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same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 as </a:t>
            </a:r>
            <a:r>
              <a:rPr lang="es-MX" dirty="0" err="1"/>
              <a:t>if</a:t>
            </a:r>
            <a:r>
              <a:rPr lang="es-MX" dirty="0"/>
              <a:t> 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alone</a:t>
            </a:r>
            <a:r>
              <a:rPr lang="es-MX" dirty="0"/>
              <a:t>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LPT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alone</a:t>
            </a:r>
            <a:r>
              <a:rPr lang="es-MX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5EA93A-2E6D-4431-9C73-69BC6BE7E778}"/>
              </a:ext>
            </a:extLst>
          </p:cNvPr>
          <p:cNvSpPr txBox="1"/>
          <p:nvPr/>
        </p:nvSpPr>
        <p:spPr>
          <a:xfrm>
            <a:off x="994611" y="4545379"/>
            <a:ext cx="10764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Solution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second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 (HH2)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, 27.0784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heuristics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SPT </a:t>
            </a:r>
            <a:r>
              <a:rPr lang="es-MX" dirty="0" err="1"/>
              <a:t>from</a:t>
            </a:r>
            <a:r>
              <a:rPr lang="es-MX" dirty="0"/>
              <a:t> step 1:8 and MPA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rest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steps</a:t>
            </a:r>
            <a:r>
              <a:rPr lang="es-MX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2939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B84E8F-2285-4F06-94D4-1B551BDCF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4953" r="29869" b="31687"/>
          <a:stretch/>
        </p:blipFill>
        <p:spPr>
          <a:xfrm>
            <a:off x="6360693" y="2122204"/>
            <a:ext cx="4796590" cy="3657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BC4E29-52E8-4381-B8CB-7498992E05B2}"/>
              </a:ext>
            </a:extLst>
          </p:cNvPr>
          <p:cNvSpPr txBox="1"/>
          <p:nvPr/>
        </p:nvSpPr>
        <p:spPr>
          <a:xfrm>
            <a:off x="6882062" y="1475873"/>
            <a:ext cx="37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/>
              <a:t>Plot</a:t>
            </a:r>
            <a:r>
              <a:rPr lang="es-MX" b="1" dirty="0"/>
              <a:t> </a:t>
            </a:r>
            <a:r>
              <a:rPr lang="es-MX" b="1" dirty="0" err="1"/>
              <a:t>with</a:t>
            </a:r>
            <a:r>
              <a:rPr lang="es-MX" b="1" dirty="0"/>
              <a:t> HH2</a:t>
            </a:r>
          </a:p>
          <a:p>
            <a:pPr algn="ctr"/>
            <a:r>
              <a:rPr lang="es-MX" b="1" dirty="0" err="1"/>
              <a:t>Order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Heuristics</a:t>
            </a:r>
            <a:r>
              <a:rPr lang="es-MX" b="1" dirty="0"/>
              <a:t>: SPTx8 MPAx4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93CEF1-0312-42FC-A9F4-FFC78498D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89" t="15705" r="31842" b="32857"/>
          <a:stretch/>
        </p:blipFill>
        <p:spPr>
          <a:xfrm>
            <a:off x="1034717" y="2253916"/>
            <a:ext cx="4555959" cy="35258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E78543-5DF0-4149-8417-58747871D4E4}"/>
              </a:ext>
            </a:extLst>
          </p:cNvPr>
          <p:cNvSpPr txBox="1"/>
          <p:nvPr/>
        </p:nvSpPr>
        <p:spPr>
          <a:xfrm>
            <a:off x="1556086" y="1467852"/>
            <a:ext cx="37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/>
              <a:t>Plot</a:t>
            </a:r>
            <a:r>
              <a:rPr lang="es-MX" b="1" dirty="0"/>
              <a:t> </a:t>
            </a:r>
            <a:r>
              <a:rPr lang="es-MX" b="1" dirty="0" err="1"/>
              <a:t>with</a:t>
            </a:r>
            <a:r>
              <a:rPr lang="es-MX" b="1" dirty="0"/>
              <a:t> HH^2 </a:t>
            </a:r>
            <a:r>
              <a:rPr lang="es-MX" b="1" dirty="0" err="1"/>
              <a:t>or</a:t>
            </a:r>
            <a:r>
              <a:rPr lang="es-MX" b="1" dirty="0"/>
              <a:t> HH1 </a:t>
            </a:r>
            <a:r>
              <a:rPr lang="es-MX" b="1" dirty="0" err="1"/>
              <a:t>or</a:t>
            </a:r>
            <a:r>
              <a:rPr lang="es-MX" b="1" dirty="0"/>
              <a:t> LPT</a:t>
            </a:r>
          </a:p>
          <a:p>
            <a:pPr algn="ctr"/>
            <a:r>
              <a:rPr lang="es-MX" b="1" dirty="0" err="1"/>
              <a:t>Order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Heuristics</a:t>
            </a:r>
            <a:r>
              <a:rPr lang="es-MX" b="1" dirty="0"/>
              <a:t>: LPTx12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178CD0-124F-47F9-B5FA-53850572CE61}"/>
              </a:ext>
            </a:extLst>
          </p:cNvPr>
          <p:cNvSpPr txBox="1"/>
          <p:nvPr/>
        </p:nvSpPr>
        <p:spPr>
          <a:xfrm>
            <a:off x="705852" y="6336632"/>
            <a:ext cx="1071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tells</a:t>
            </a:r>
            <a:r>
              <a:rPr lang="es-MX" dirty="0"/>
              <a:t> </a:t>
            </a:r>
            <a:r>
              <a:rPr lang="es-MX" dirty="0" err="1"/>
              <a:t>us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there</a:t>
            </a:r>
            <a:r>
              <a:rPr lang="es-MX" dirty="0"/>
              <a:t> are </a:t>
            </a:r>
            <a:r>
              <a:rPr lang="es-MX" dirty="0" err="1"/>
              <a:t>instances</a:t>
            </a:r>
            <a:r>
              <a:rPr lang="es-MX" dirty="0"/>
              <a:t> in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there</a:t>
            </a:r>
            <a:r>
              <a:rPr lang="es-MX" dirty="0"/>
              <a:t> are no </a:t>
            </a:r>
            <a:r>
              <a:rPr lang="es-MX" dirty="0" err="1"/>
              <a:t>difference</a:t>
            </a:r>
            <a:r>
              <a:rPr lang="es-MX" dirty="0"/>
              <a:t> </a:t>
            </a:r>
            <a:r>
              <a:rPr lang="es-MX" dirty="0" err="1"/>
              <a:t>between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solvers</a:t>
            </a:r>
            <a:r>
              <a:rPr lang="es-MX" dirty="0"/>
              <a:t> Applied, </a:t>
            </a:r>
            <a:r>
              <a:rPr lang="es-MX" dirty="0" err="1"/>
              <a:t>although</a:t>
            </a:r>
            <a:r>
              <a:rPr lang="es-MX" dirty="0"/>
              <a:t>…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6FCD4-6114-4FA9-8BFB-846007CC68ED}"/>
              </a:ext>
            </a:extLst>
          </p:cNvPr>
          <p:cNvSpPr txBox="1"/>
          <p:nvPr/>
        </p:nvSpPr>
        <p:spPr>
          <a:xfrm>
            <a:off x="3142626" y="5988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Final </a:t>
            </a:r>
            <a:r>
              <a:rPr lang="es-MX" b="1" dirty="0" err="1"/>
              <a:t>makespan</a:t>
            </a:r>
            <a:r>
              <a:rPr lang="es-MX" b="1" dirty="0"/>
              <a:t>: 27.0784</a:t>
            </a:r>
          </a:p>
        </p:txBody>
      </p:sp>
    </p:spTree>
    <p:extLst>
      <p:ext uri="{BB962C8B-B14F-4D97-AF65-F5344CB8AC3E}">
        <p14:creationId xmlns:p14="http://schemas.microsoft.com/office/powerpoint/2010/main" val="151030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AC418DBD-BCA9-4B50-9691-F61CBC20A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7" t="4338" r="1497" b="16859"/>
          <a:stretch/>
        </p:blipFill>
        <p:spPr>
          <a:xfrm>
            <a:off x="1090859" y="151700"/>
            <a:ext cx="11097148" cy="5944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4ADBD61-6A94-43B3-954D-92A5BFAE2B6E}"/>
              </a:ext>
            </a:extLst>
          </p:cNvPr>
          <p:cNvGrpSpPr/>
          <p:nvPr/>
        </p:nvGrpSpPr>
        <p:grpSpPr>
          <a:xfrm>
            <a:off x="418062" y="1003282"/>
            <a:ext cx="973074" cy="3349605"/>
            <a:chOff x="-79248" y="1275990"/>
            <a:chExt cx="973074" cy="334960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06E2AA9-8ABC-4478-B003-FDC1463214F8}"/>
                </a:ext>
              </a:extLst>
            </p:cNvPr>
            <p:cNvSpPr txBox="1"/>
            <p:nvPr/>
          </p:nvSpPr>
          <p:spPr>
            <a:xfrm>
              <a:off x="-20574" y="416393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LPT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2402E1A-C934-4978-A357-E1ACA256181E}"/>
                </a:ext>
              </a:extLst>
            </p:cNvPr>
            <p:cNvSpPr txBox="1"/>
            <p:nvPr/>
          </p:nvSpPr>
          <p:spPr>
            <a:xfrm>
              <a:off x="-39624" y="31392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SPT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87C41E0-6539-47DF-BBBD-7C7FFA6F4DD1}"/>
                </a:ext>
              </a:extLst>
            </p:cNvPr>
            <p:cNvSpPr txBox="1"/>
            <p:nvPr/>
          </p:nvSpPr>
          <p:spPr>
            <a:xfrm>
              <a:off x="-79248" y="211610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MPA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E0215EC-BDDB-4771-87EA-B5B62FB6FE1B}"/>
                </a:ext>
              </a:extLst>
            </p:cNvPr>
            <p:cNvSpPr txBox="1"/>
            <p:nvPr/>
          </p:nvSpPr>
          <p:spPr>
            <a:xfrm>
              <a:off x="-43434" y="127599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LPA</a:t>
              </a:r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C6E0BFCD-0600-40E1-9152-ABF0B15E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r="92619" b="15795"/>
          <a:stretch/>
        </p:blipFill>
        <p:spPr>
          <a:xfrm>
            <a:off x="-1" y="151700"/>
            <a:ext cx="555497" cy="62016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500C9FF-6C6E-45F7-A9D5-7481B5455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7" t="89333" r="36884" b="2964"/>
          <a:stretch/>
        </p:blipFill>
        <p:spPr>
          <a:xfrm>
            <a:off x="8502320" y="368969"/>
            <a:ext cx="3128211" cy="566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CD2D46-F30F-488F-BF5E-F62C9C96BF96}"/>
              </a:ext>
            </a:extLst>
          </p:cNvPr>
          <p:cNvSpPr txBox="1"/>
          <p:nvPr/>
        </p:nvSpPr>
        <p:spPr>
          <a:xfrm>
            <a:off x="3324986" y="624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Final </a:t>
            </a:r>
            <a:r>
              <a:rPr lang="es-MX" b="1" dirty="0" err="1"/>
              <a:t>makespan</a:t>
            </a:r>
            <a:r>
              <a:rPr lang="es-MX" b="1" dirty="0"/>
              <a:t>: 27.0784</a:t>
            </a:r>
          </a:p>
        </p:txBody>
      </p:sp>
    </p:spTree>
    <p:extLst>
      <p:ext uri="{BB962C8B-B14F-4D97-AF65-F5344CB8AC3E}">
        <p14:creationId xmlns:p14="http://schemas.microsoft.com/office/powerpoint/2010/main" val="2261591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Let’s</a:t>
            </a:r>
            <a:r>
              <a:rPr lang="es-MX" dirty="0"/>
              <a:t> try a </a:t>
            </a:r>
            <a:r>
              <a:rPr lang="es-MX" dirty="0" err="1"/>
              <a:t>different</a:t>
            </a:r>
            <a:r>
              <a:rPr lang="es-MX" dirty="0"/>
              <a:t> 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, </a:t>
            </a:r>
            <a:r>
              <a:rPr lang="es-MX" dirty="0" err="1"/>
              <a:t>same</a:t>
            </a:r>
            <a:r>
              <a:rPr lang="es-MX" dirty="0"/>
              <a:t> HH^2 </a:t>
            </a:r>
            <a:r>
              <a:rPr lang="es-MX" dirty="0" err="1"/>
              <a:t>model</a:t>
            </a:r>
            <a:r>
              <a:rPr lang="es-MX" dirty="0"/>
              <a:t>… 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648816"/>
              </p:ext>
            </p:extLst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4.5164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9.8610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0.8708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0.6695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2.2771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0.2999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8.0209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9.3940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8.0445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5.3566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9.8914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082217"/>
              </p:ext>
            </p:extLst>
          </p:nvPr>
        </p:nvGraphicFramePr>
        <p:xfrm>
          <a:off x="7234987" y="2641589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0.2324    0.1104    0.4045    0.6296    0.2500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0.8803    0.7293</a:t>
            </a:r>
          </a:p>
          <a:p>
            <a:endParaRPr lang="es-MX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2149AAD-53F6-468E-A275-65DD15E8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3" y="6492875"/>
            <a:ext cx="1426588" cy="43285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73F8DE5-EDF9-4BB9-BFE5-55CC957210C9}"/>
              </a:ext>
            </a:extLst>
          </p:cNvPr>
          <p:cNvSpPr txBox="1"/>
          <p:nvPr/>
        </p:nvSpPr>
        <p:spPr>
          <a:xfrm>
            <a:off x="4219074" y="5654742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1740480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First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HH2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0.8564    1.1618    0.8434    0.9363    0.7959    0.6253    1.1074    1.1123    0.4871    0.8308</a:t>
            </a:r>
          </a:p>
          <a:p>
            <a:pPr marL="0" indent="0">
              <a:buNone/>
            </a:pPr>
            <a:r>
              <a:rPr lang="es-MX" sz="1800" dirty="0" err="1"/>
              <a:t>From</a:t>
            </a:r>
            <a:r>
              <a:rPr lang="es-MX" sz="1800" dirty="0"/>
              <a:t> HH2 </a:t>
            </a:r>
            <a:r>
              <a:rPr lang="es-MX" sz="1800" dirty="0" err="1"/>
              <a:t>solver</a:t>
            </a:r>
            <a:r>
              <a:rPr lang="es-MX" sz="1800" dirty="0"/>
              <a:t> 9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</a:t>
            </a:r>
            <a:r>
              <a:rPr lang="es-MX" sz="1800" dirty="0" err="1"/>
              <a:t>first</a:t>
            </a:r>
            <a:r>
              <a:rPr lang="es-MX" sz="1800" dirty="0"/>
              <a:t> step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applied</a:t>
            </a:r>
            <a:r>
              <a:rPr lang="es-MX" sz="1800" dirty="0"/>
              <a:t> </a:t>
            </a:r>
            <a:r>
              <a:rPr lang="es-MX" sz="1800" dirty="0" err="1"/>
              <a:t>with</a:t>
            </a:r>
            <a:r>
              <a:rPr lang="es-MX" sz="1800" dirty="0"/>
              <a:t> SPT, so Job 2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395035" y="5906668"/>
            <a:ext cx="10888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0.2215    0.1199    0.4278    0.7407    0.2500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   0.9233    0.7905</a:t>
            </a:r>
          </a:p>
          <a:p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2157987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4.5164    9.8610    0.8708    0.6695</a:t>
            </a:r>
          </a:p>
          <a:p>
            <a:r>
              <a:rPr lang="fr-FR" dirty="0"/>
              <a:t>         0    0.2999    8.0209    9.3940</a:t>
            </a:r>
          </a:p>
          <a:p>
            <a:r>
              <a:rPr lang="fr-FR" dirty="0"/>
              <a:t>    8.0445    5.3566    9.8914    0.1818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3     4     1     1</a:t>
            </a:r>
          </a:p>
          <a:p>
            <a:r>
              <a:rPr lang="fr-FR" dirty="0"/>
              <a:t>     0     4     1     1</a:t>
            </a:r>
          </a:p>
          <a:p>
            <a:r>
              <a:rPr lang="fr-FR" dirty="0"/>
              <a:t>     3     3     1     3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755414-4755-4982-AA8A-ED69794DF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8" t="15490" r="30658" b="32155"/>
          <a:stretch/>
        </p:blipFill>
        <p:spPr>
          <a:xfrm>
            <a:off x="6497052" y="2042982"/>
            <a:ext cx="5037221" cy="39127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B5E42AF-13B6-4563-BE6F-0182347AC3C2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MPA           SPT        LPT        SPT         MPA          SPT         </a:t>
            </a:r>
            <a:r>
              <a:rPr lang="es-MX" sz="1800" dirty="0" err="1"/>
              <a:t>SPT</a:t>
            </a:r>
            <a:r>
              <a:rPr lang="es-MX" sz="1800" dirty="0"/>
              <a:t>          LPT          SPT          </a:t>
            </a:r>
            <a:r>
              <a:rPr lang="es-MX" sz="1800" dirty="0" err="1"/>
              <a:t>SPT</a:t>
            </a:r>
            <a:endParaRPr lang="es-MX" sz="1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2C3ABB-E0B8-46FF-8D4C-4D6D06D01237}"/>
              </a:ext>
            </a:extLst>
          </p:cNvPr>
          <p:cNvSpPr txBox="1"/>
          <p:nvPr/>
        </p:nvSpPr>
        <p:spPr>
          <a:xfrm>
            <a:off x="2194763" y="567413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9FD122-95F4-4C49-B643-09C96BE4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83" y="6439916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0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HH2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0.8990    1.1393    0.8920    0.9337    0.7676    0.6723    1.1244    1.1389    0.5086    0.8799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From</a:t>
            </a:r>
            <a:r>
              <a:rPr lang="es-MX" sz="1800" dirty="0"/>
              <a:t> HH2 </a:t>
            </a:r>
            <a:r>
              <a:rPr lang="es-MX" sz="1800" dirty="0" err="1"/>
              <a:t>solver</a:t>
            </a:r>
            <a:r>
              <a:rPr lang="es-MX" sz="1800" dirty="0"/>
              <a:t> 9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</a:t>
            </a:r>
            <a:r>
              <a:rPr lang="es-MX" sz="1800" dirty="0" err="1"/>
              <a:t>second</a:t>
            </a:r>
            <a:r>
              <a:rPr lang="es-MX" sz="1800" dirty="0"/>
              <a:t> step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applied</a:t>
            </a:r>
            <a:r>
              <a:rPr lang="es-MX" sz="1800" dirty="0"/>
              <a:t> </a:t>
            </a:r>
            <a:r>
              <a:rPr lang="es-MX" sz="1800" dirty="0" err="1"/>
              <a:t>with</a:t>
            </a:r>
            <a:r>
              <a:rPr lang="es-MX" sz="1800" dirty="0"/>
              <a:t> SPT, so Job 2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39445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0.1745    0.1221    0.4313    0.7407    0.2083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0.9229    0.8193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1476597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4.5164    9.8610    0.8708    0.6695</a:t>
            </a:r>
          </a:p>
          <a:p>
            <a:r>
              <a:rPr lang="fr-FR" dirty="0"/>
              <a:t>         0         0    8.0209    9.3940</a:t>
            </a:r>
          </a:p>
          <a:p>
            <a:r>
              <a:rPr lang="fr-FR" dirty="0"/>
              <a:t>    8.0445    5.3566    9.8914    0.1818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3     4     1     1</a:t>
            </a:r>
          </a:p>
          <a:p>
            <a:r>
              <a:rPr lang="fr-FR" dirty="0"/>
              <a:t>     0     0     1     1</a:t>
            </a:r>
          </a:p>
          <a:p>
            <a:r>
              <a:rPr lang="fr-FR" dirty="0"/>
              <a:t>     3     3     1     3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A0AF0C-6954-4C24-8FB5-E0055E15E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5491" r="31184" b="32623"/>
          <a:stretch/>
        </p:blipFill>
        <p:spPr>
          <a:xfrm>
            <a:off x="5909510" y="1688084"/>
            <a:ext cx="5117126" cy="39256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A3BF2E1-AAED-4024-84BB-B3CF0235BC20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MPA           SPT        LPT        SPT         MPA          SPT         </a:t>
            </a:r>
            <a:r>
              <a:rPr lang="es-MX" sz="1800" dirty="0" err="1"/>
              <a:t>SPT</a:t>
            </a:r>
            <a:r>
              <a:rPr lang="es-MX" sz="1800" dirty="0"/>
              <a:t>          LPT          SPT          </a:t>
            </a:r>
            <a:r>
              <a:rPr lang="es-MX" sz="1800" dirty="0" err="1"/>
              <a:t>SPT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EBB9E3-A548-493D-8DDF-6E666A321CF1}"/>
              </a:ext>
            </a:extLst>
          </p:cNvPr>
          <p:cNvSpPr txBox="1"/>
          <p:nvPr/>
        </p:nvSpPr>
        <p:spPr>
          <a:xfrm>
            <a:off x="2194763" y="567413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2FB4CDE-B645-4E93-8A7F-1B9FB3B8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83" y="6439916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0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2295"/>
            <a:ext cx="11353800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HH2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0.9316    1.1759    0.9387    0.9893    0.8052    0.7062    1.1780    1.1676    0.5285    0.8927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From</a:t>
            </a:r>
            <a:r>
              <a:rPr lang="es-MX" sz="1800" dirty="0"/>
              <a:t> HH2 </a:t>
            </a:r>
            <a:r>
              <a:rPr lang="es-MX" sz="1800" dirty="0" err="1"/>
              <a:t>solver</a:t>
            </a:r>
            <a:r>
              <a:rPr lang="es-MX" sz="1800" dirty="0"/>
              <a:t> 9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</a:t>
            </a:r>
            <a:r>
              <a:rPr lang="es-MX" sz="1800" dirty="0" err="1"/>
              <a:t>third</a:t>
            </a:r>
            <a:r>
              <a:rPr lang="es-MX" sz="1800" dirty="0"/>
              <a:t> step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applied</a:t>
            </a:r>
            <a:r>
              <a:rPr lang="es-MX" sz="1800" dirty="0"/>
              <a:t> </a:t>
            </a:r>
            <a:r>
              <a:rPr lang="es-MX" sz="1800" dirty="0" err="1"/>
              <a:t>with</a:t>
            </a:r>
            <a:r>
              <a:rPr lang="es-MX" sz="1800" dirty="0"/>
              <a:t> SPT, so Job 1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918223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0.1368    0.2002    0.4581    0.7407    0.1667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0.8678    0.8371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200" y="144903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0    9.8610    0.8708    0.6695</a:t>
            </a:r>
          </a:p>
          <a:p>
            <a:r>
              <a:rPr lang="fr-FR" dirty="0"/>
              <a:t>         0         0    8.0209    9.3940</a:t>
            </a:r>
          </a:p>
          <a:p>
            <a:r>
              <a:rPr lang="fr-FR" dirty="0"/>
              <a:t>    8.0445    5.3566    9.8914    0.1818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0     4     1     1</a:t>
            </a:r>
          </a:p>
          <a:p>
            <a:r>
              <a:rPr lang="fr-FR" dirty="0"/>
              <a:t>     0     0     1     1</a:t>
            </a:r>
          </a:p>
          <a:p>
            <a:r>
              <a:rPr lang="fr-FR" dirty="0"/>
              <a:t>     3     3     1     3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8802AD-1AEA-4B01-BCBE-AEE09B34D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6826" r="32500" b="31687"/>
          <a:stretch/>
        </p:blipFill>
        <p:spPr>
          <a:xfrm>
            <a:off x="6515100" y="1650010"/>
            <a:ext cx="5001126" cy="394353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F685574-114A-4576-BD79-1E74C14D5AA7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MPA           SPT        LPT        SPT         MPA          SPT         </a:t>
            </a:r>
            <a:r>
              <a:rPr lang="es-MX" sz="1800" dirty="0" err="1"/>
              <a:t>SPT</a:t>
            </a:r>
            <a:r>
              <a:rPr lang="es-MX" sz="1800" dirty="0"/>
              <a:t>          LPT          SPT          </a:t>
            </a:r>
            <a:r>
              <a:rPr lang="es-MX" sz="1800" dirty="0" err="1"/>
              <a:t>SPT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BA8DDC-4EE7-464A-91B4-7ADCFA3F584A}"/>
              </a:ext>
            </a:extLst>
          </p:cNvPr>
          <p:cNvSpPr txBox="1"/>
          <p:nvPr/>
        </p:nvSpPr>
        <p:spPr>
          <a:xfrm>
            <a:off x="2194763" y="567413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2563A5-3AF1-408C-8F34-2929DF68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83" y="6439916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8"/>
            <a:ext cx="10515600" cy="863898"/>
          </a:xfrm>
        </p:spPr>
        <p:txBody>
          <a:bodyPr/>
          <a:lstStyle/>
          <a:p>
            <a:r>
              <a:rPr lang="es-MX" dirty="0" err="1"/>
              <a:t>Fourth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02295"/>
            <a:ext cx="11786937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/>
              <a:t>HH2 </a:t>
            </a: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0.9233    1.1681    0.9596    1.0579    0.8000    0.7200    1.2133    1.1501    0.5187    0.8661</a:t>
            </a:r>
          </a:p>
          <a:p>
            <a:pPr marL="0" indent="0">
              <a:buNone/>
            </a:pPr>
            <a:r>
              <a:rPr lang="es-MX" sz="1800" dirty="0" err="1"/>
              <a:t>Again</a:t>
            </a:r>
            <a:r>
              <a:rPr lang="es-MX" sz="1800" dirty="0"/>
              <a:t>, </a:t>
            </a:r>
            <a:r>
              <a:rPr lang="es-MX" sz="1800" dirty="0" err="1"/>
              <a:t>From</a:t>
            </a:r>
            <a:r>
              <a:rPr lang="es-MX" sz="1800" dirty="0"/>
              <a:t> HH2 </a:t>
            </a:r>
            <a:r>
              <a:rPr lang="es-MX" sz="1800" dirty="0" err="1"/>
              <a:t>solver</a:t>
            </a:r>
            <a:r>
              <a:rPr lang="es-MX" sz="1800" dirty="0"/>
              <a:t> 9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</a:t>
            </a:r>
            <a:r>
              <a:rPr lang="es-MX" sz="1800" dirty="0" err="1"/>
              <a:t>fourth</a:t>
            </a:r>
            <a:r>
              <a:rPr lang="es-MX" sz="1800" dirty="0"/>
              <a:t> step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applied</a:t>
            </a:r>
            <a:r>
              <a:rPr lang="es-MX" sz="1800" dirty="0"/>
              <a:t> </a:t>
            </a:r>
            <a:r>
              <a:rPr lang="es-MX" sz="1800" dirty="0" err="1"/>
              <a:t>with</a:t>
            </a:r>
            <a:r>
              <a:rPr lang="es-MX" sz="1800" dirty="0"/>
              <a:t> SPT, so Job 2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21" y="5808770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0.0588    0.2983    0.3917    0.7407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0.8280    0.9202  (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first</a:t>
            </a:r>
            <a:r>
              <a:rPr lang="es-MX" dirty="0"/>
              <a:t> time </a:t>
            </a:r>
            <a:r>
              <a:rPr lang="es-MX" dirty="0" err="1"/>
              <a:t>the</a:t>
            </a:r>
            <a:r>
              <a:rPr lang="es-MX" dirty="0"/>
              <a:t> HH^2 </a:t>
            </a:r>
            <a:r>
              <a:rPr lang="es-MX" dirty="0" err="1"/>
              <a:t>Selected</a:t>
            </a:r>
            <a:r>
              <a:rPr lang="es-MX" dirty="0"/>
              <a:t> a </a:t>
            </a:r>
            <a:r>
              <a:rPr lang="es-MX" dirty="0" err="1"/>
              <a:t>different</a:t>
            </a:r>
            <a:r>
              <a:rPr lang="es-MX" dirty="0"/>
              <a:t> </a:t>
            </a:r>
            <a:r>
              <a:rPr lang="es-MX" dirty="0" err="1"/>
              <a:t>solver</a:t>
            </a:r>
            <a:r>
              <a:rPr lang="es-MX" dirty="0"/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198" y="172084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0    9.8610    0.8708    0.6695</a:t>
            </a:r>
          </a:p>
          <a:p>
            <a:r>
              <a:rPr lang="fr-FR" dirty="0"/>
              <a:t>         0         0         0    9.3940</a:t>
            </a:r>
          </a:p>
          <a:p>
            <a:r>
              <a:rPr lang="fr-FR" dirty="0"/>
              <a:t>    8.0445    5.3566    9.8914    0.1818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0     4     1     1</a:t>
            </a:r>
          </a:p>
          <a:p>
            <a:r>
              <a:rPr lang="fr-FR" dirty="0"/>
              <a:t>     0     0     0     1</a:t>
            </a:r>
          </a:p>
          <a:p>
            <a:r>
              <a:rPr lang="fr-FR" dirty="0"/>
              <a:t>     3     3     1     3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1CD2A5-8246-4A3B-85FB-E2FE9BEFA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16124" r="30658" b="32155"/>
          <a:stretch/>
        </p:blipFill>
        <p:spPr>
          <a:xfrm>
            <a:off x="6481011" y="1622014"/>
            <a:ext cx="5257800" cy="39522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C9841DF-ABC0-45A8-B159-43C116E6A61D}"/>
              </a:ext>
            </a:extLst>
          </p:cNvPr>
          <p:cNvSpPr txBox="1"/>
          <p:nvPr/>
        </p:nvSpPr>
        <p:spPr>
          <a:xfrm>
            <a:off x="2242889" y="553387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A1175A-0022-43A8-9604-1B8F6D2B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41" y="6327614"/>
            <a:ext cx="1426588" cy="432854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68228E7-ADFA-469C-BC67-B08C702EFDC8}"/>
              </a:ext>
            </a:extLst>
          </p:cNvPr>
          <p:cNvSpPr txBox="1">
            <a:spLocks/>
          </p:cNvSpPr>
          <p:nvPr/>
        </p:nvSpPr>
        <p:spPr>
          <a:xfrm>
            <a:off x="3641556" y="578688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MPA           SPT        LPT        SPT         MPA          SPT         </a:t>
            </a:r>
            <a:r>
              <a:rPr lang="es-MX" sz="1800" dirty="0" err="1"/>
              <a:t>SPT</a:t>
            </a:r>
            <a:r>
              <a:rPr lang="es-MX" sz="1800" dirty="0"/>
              <a:t>          LPT          SPT          </a:t>
            </a:r>
            <a:r>
              <a:rPr lang="es-MX" sz="1800" dirty="0" err="1"/>
              <a:t>SPT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577946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70454"/>
            <a:ext cx="10515600" cy="863898"/>
          </a:xfrm>
        </p:spPr>
        <p:txBody>
          <a:bodyPr/>
          <a:lstStyle/>
          <a:p>
            <a:r>
              <a:rPr lang="es-MX" dirty="0" err="1"/>
              <a:t>Fifth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630091"/>
            <a:ext cx="11786937" cy="5113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 err="1"/>
              <a:t>Now</a:t>
            </a:r>
            <a:r>
              <a:rPr lang="es-MX" sz="1800" dirty="0"/>
              <a:t> </a:t>
            </a:r>
            <a:r>
              <a:rPr lang="es-MX" sz="1800" dirty="0" err="1"/>
              <a:t>the</a:t>
            </a:r>
            <a:r>
              <a:rPr lang="es-MX" sz="1800" dirty="0"/>
              <a:t> </a:t>
            </a:r>
            <a:r>
              <a:rPr lang="es-MX" sz="1800" dirty="0" err="1"/>
              <a:t>fifth</a:t>
            </a:r>
            <a:r>
              <a:rPr lang="es-MX" sz="1800" dirty="0"/>
              <a:t> step </a:t>
            </a:r>
            <a:r>
              <a:rPr lang="es-MX" sz="1800" dirty="0" err="1"/>
              <a:t>will</a:t>
            </a:r>
            <a:r>
              <a:rPr lang="es-MX" sz="1800" dirty="0"/>
              <a:t> be in </a:t>
            </a:r>
            <a:r>
              <a:rPr lang="es-MX" sz="1800" dirty="0" err="1"/>
              <a:t>hands</a:t>
            </a:r>
            <a:r>
              <a:rPr lang="es-MX" sz="1800" dirty="0"/>
              <a:t> </a:t>
            </a:r>
            <a:r>
              <a:rPr lang="es-MX" sz="1800" dirty="0" err="1"/>
              <a:t>of</a:t>
            </a:r>
            <a:r>
              <a:rPr lang="es-MX" sz="1800" dirty="0"/>
              <a:t> HH1! 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 err="1"/>
              <a:t>Distance</a:t>
            </a:r>
            <a:r>
              <a:rPr lang="es-MX" sz="1800" dirty="0"/>
              <a:t>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each</a:t>
            </a:r>
            <a:r>
              <a:rPr lang="es-MX" sz="1800" dirty="0"/>
              <a:t> rule:   0.9367    1.0971    1.3963    0.2735    0.7173    1.2200    1.1240    0.6933    0.6334    0.5747</a:t>
            </a:r>
          </a:p>
          <a:p>
            <a:pPr marL="0" indent="0">
              <a:buNone/>
            </a:pPr>
            <a:r>
              <a:rPr lang="es-MX" sz="1800" dirty="0" err="1"/>
              <a:t>From</a:t>
            </a:r>
            <a:r>
              <a:rPr lang="es-MX" sz="1800" dirty="0"/>
              <a:t> HH1, </a:t>
            </a:r>
            <a:r>
              <a:rPr lang="es-MX" sz="1800" dirty="0" err="1"/>
              <a:t>solver</a:t>
            </a:r>
            <a:r>
              <a:rPr lang="es-MX" sz="1800" dirty="0"/>
              <a:t> 4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selected</a:t>
            </a:r>
            <a:r>
              <a:rPr lang="es-MX" sz="1800" dirty="0"/>
              <a:t>, </a:t>
            </a:r>
            <a:r>
              <a:rPr lang="es-MX" sz="1800" dirty="0" err="1"/>
              <a:t>which</a:t>
            </a:r>
            <a:r>
              <a:rPr lang="es-MX" sz="1800" dirty="0"/>
              <a:t> </a:t>
            </a:r>
            <a:r>
              <a:rPr lang="es-MX" sz="1800" dirty="0" err="1"/>
              <a:t>means</a:t>
            </a:r>
            <a:r>
              <a:rPr lang="es-MX" sz="1800" dirty="0"/>
              <a:t> </a:t>
            </a:r>
            <a:r>
              <a:rPr lang="es-MX" sz="1800" dirty="0" err="1"/>
              <a:t>that</a:t>
            </a:r>
            <a:r>
              <a:rPr lang="es-MX" sz="1800" dirty="0"/>
              <a:t> </a:t>
            </a:r>
            <a:r>
              <a:rPr lang="es-MX" sz="1800" dirty="0" err="1"/>
              <a:t>fifth</a:t>
            </a:r>
            <a:r>
              <a:rPr lang="es-MX" sz="1800" dirty="0"/>
              <a:t> step </a:t>
            </a:r>
            <a:r>
              <a:rPr lang="es-MX" sz="1800" dirty="0" err="1"/>
              <a:t>is</a:t>
            </a:r>
            <a:r>
              <a:rPr lang="es-MX" sz="1800" dirty="0"/>
              <a:t> </a:t>
            </a:r>
            <a:r>
              <a:rPr lang="es-MX" sz="1800" dirty="0" err="1"/>
              <a:t>applied</a:t>
            </a:r>
            <a:r>
              <a:rPr lang="es-MX" sz="1800" dirty="0"/>
              <a:t> </a:t>
            </a:r>
            <a:r>
              <a:rPr lang="es-MX" sz="1800" dirty="0" err="1"/>
              <a:t>with</a:t>
            </a:r>
            <a:r>
              <a:rPr lang="es-MX" sz="1800" dirty="0"/>
              <a:t> </a:t>
            </a:r>
            <a:r>
              <a:rPr lang="es-MX" sz="1800" b="1" dirty="0"/>
              <a:t>LPT</a:t>
            </a:r>
            <a:r>
              <a:rPr lang="es-MX" sz="1800" dirty="0"/>
              <a:t>, so Job 1 </a:t>
            </a:r>
            <a:r>
              <a:rPr lang="es-MX" sz="1800" dirty="0" err="1"/>
              <a:t>should</a:t>
            </a:r>
            <a:r>
              <a:rPr lang="es-MX" sz="1800" dirty="0"/>
              <a:t> be </a:t>
            </a:r>
            <a:r>
              <a:rPr lang="es-MX" sz="1800" dirty="0" err="1"/>
              <a:t>scheduled</a:t>
            </a:r>
            <a:r>
              <a:rPr lang="es-MX" sz="1800" dirty="0"/>
              <a:t>.</a:t>
            </a:r>
          </a:p>
          <a:p>
            <a:pPr marL="0" indent="0">
              <a:buNone/>
            </a:pPr>
            <a:endParaRPr lang="es-MX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65219" y="5798438"/>
            <a:ext cx="10888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 0.0662    0.5601    0.6024    0.8889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 Rule: 0.7969    1.0318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E3166B-7639-4181-A249-BE661F11A1E2}"/>
              </a:ext>
            </a:extLst>
          </p:cNvPr>
          <p:cNvSpPr txBox="1"/>
          <p:nvPr/>
        </p:nvSpPr>
        <p:spPr>
          <a:xfrm>
            <a:off x="838198" y="215351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    0         0    0.8708    0.6695</a:t>
            </a:r>
          </a:p>
          <a:p>
            <a:r>
              <a:rPr lang="fr-FR" dirty="0"/>
              <a:t>         0         0         0    9.3940</a:t>
            </a:r>
          </a:p>
          <a:p>
            <a:r>
              <a:rPr lang="fr-FR" dirty="0"/>
              <a:t>    8.0445    5.3566    9.8914    0.1818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0     0     1     1</a:t>
            </a:r>
          </a:p>
          <a:p>
            <a:r>
              <a:rPr lang="fr-FR" dirty="0"/>
              <a:t>     0     0     0     1</a:t>
            </a:r>
          </a:p>
          <a:p>
            <a:r>
              <a:rPr lang="fr-FR" dirty="0"/>
              <a:t>     3     3     1     3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5345B6-78F0-403A-B3F3-C2B9540E3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9" t="15490" r="31579" b="31457"/>
          <a:stretch/>
        </p:blipFill>
        <p:spPr>
          <a:xfrm>
            <a:off x="6731666" y="2153515"/>
            <a:ext cx="4321344" cy="3425154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3A16CD4-8F88-4FC5-90F8-2A909594066E}"/>
              </a:ext>
            </a:extLst>
          </p:cNvPr>
          <p:cNvSpPr txBox="1">
            <a:spLocks/>
          </p:cNvSpPr>
          <p:nvPr/>
        </p:nvSpPr>
        <p:spPr>
          <a:xfrm>
            <a:off x="3112167" y="1114416"/>
            <a:ext cx="9821779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dirty="0"/>
              <a:t>SPT           LPA         MPA        LPT         MPA          LPT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r>
              <a:rPr lang="es-MX" sz="1800" dirty="0"/>
              <a:t>          </a:t>
            </a:r>
            <a:r>
              <a:rPr lang="es-MX" sz="1800" dirty="0" err="1"/>
              <a:t>LPT</a:t>
            </a:r>
            <a:endParaRPr lang="es-MX" sz="1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5F80BEC-5E3D-4B2B-8BD1-97527347FC5B}"/>
              </a:ext>
            </a:extLst>
          </p:cNvPr>
          <p:cNvSpPr txBox="1"/>
          <p:nvPr/>
        </p:nvSpPr>
        <p:spPr>
          <a:xfrm>
            <a:off x="2242889" y="553387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3321E7-9812-47A8-BF75-1965C4D8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41" y="6327614"/>
            <a:ext cx="1426588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2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0     2     5     4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0     6     4     5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0     4     2     3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764505" y="5992297"/>
            <a:ext cx="65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0.0208    0.1541    0.1050    0.4074    0.0417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9BBD98-EF86-4FA4-A289-6DF1A5568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3" t="14719" r="33684" b="32155"/>
          <a:stretch/>
        </p:blipFill>
        <p:spPr>
          <a:xfrm>
            <a:off x="6096000" y="1608221"/>
            <a:ext cx="4395537" cy="36415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D50B2C-96CB-4960-A68C-0EF578285E9E}"/>
              </a:ext>
            </a:extLst>
          </p:cNvPr>
          <p:cNvSpPr txBox="1"/>
          <p:nvPr/>
        </p:nvSpPr>
        <p:spPr>
          <a:xfrm>
            <a:off x="6577264" y="5653743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54283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F149-1E0F-470E-8C21-2FB59C37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SUMMARY OF LAST TEST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D4EA7-E4D8-4BC7-BFE1-0D3F00E0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5" y="1825624"/>
            <a:ext cx="12079705" cy="5032375"/>
          </a:xfrm>
        </p:spPr>
        <p:txBody>
          <a:bodyPr>
            <a:normAutofit/>
          </a:bodyPr>
          <a:lstStyle/>
          <a:p>
            <a:r>
              <a:rPr lang="es-MX" sz="2400" dirty="0"/>
              <a:t>In </a:t>
            </a:r>
            <a:r>
              <a:rPr lang="es-MX" sz="2400" dirty="0" err="1"/>
              <a:t>this</a:t>
            </a:r>
            <a:r>
              <a:rPr lang="es-MX" sz="2400" dirty="0"/>
              <a:t> Testing, </a:t>
            </a:r>
            <a:r>
              <a:rPr lang="es-MX" sz="2400" dirty="0" err="1"/>
              <a:t>we</a:t>
            </a:r>
            <a:r>
              <a:rPr lang="es-MX" sz="2400" dirty="0"/>
              <a:t> </a:t>
            </a:r>
            <a:r>
              <a:rPr lang="es-MX" sz="2400" dirty="0" err="1"/>
              <a:t>achieved</a:t>
            </a:r>
            <a:r>
              <a:rPr lang="es-MX" sz="2400" dirty="0"/>
              <a:t> </a:t>
            </a:r>
            <a:r>
              <a:rPr lang="es-MX" sz="2400" dirty="0" err="1"/>
              <a:t>that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trained</a:t>
            </a:r>
            <a:r>
              <a:rPr lang="es-MX" sz="2400" dirty="0"/>
              <a:t> HH^2 </a:t>
            </a:r>
            <a:r>
              <a:rPr lang="es-MX" sz="2400" dirty="0" err="1"/>
              <a:t>change</a:t>
            </a:r>
            <a:r>
              <a:rPr lang="es-MX" sz="2400" dirty="0"/>
              <a:t> </a:t>
            </a:r>
            <a:r>
              <a:rPr lang="es-MX" sz="2400" dirty="0" err="1"/>
              <a:t>from</a:t>
            </a:r>
            <a:r>
              <a:rPr lang="es-MX" sz="2400" dirty="0"/>
              <a:t> </a:t>
            </a:r>
            <a:r>
              <a:rPr lang="es-MX" sz="2400" dirty="0" err="1"/>
              <a:t>one</a:t>
            </a:r>
            <a:r>
              <a:rPr lang="es-MX" sz="2400" dirty="0"/>
              <a:t> </a:t>
            </a:r>
            <a:r>
              <a:rPr lang="es-MX" sz="2400" dirty="0" err="1"/>
              <a:t>solver</a:t>
            </a:r>
            <a:r>
              <a:rPr lang="es-MX" sz="2400" dirty="0"/>
              <a:t> </a:t>
            </a:r>
            <a:r>
              <a:rPr lang="es-MX" sz="2400" dirty="0" err="1"/>
              <a:t>to</a:t>
            </a:r>
            <a:r>
              <a:rPr lang="es-MX" sz="2400" dirty="0"/>
              <a:t> </a:t>
            </a:r>
            <a:r>
              <a:rPr lang="es-MX" sz="2400" dirty="0" err="1"/>
              <a:t>another</a:t>
            </a:r>
            <a:r>
              <a:rPr lang="es-MX" sz="2400" dirty="0"/>
              <a:t>. So </a:t>
            </a:r>
            <a:r>
              <a:rPr lang="es-MX" sz="2400" dirty="0" err="1"/>
              <a:t>let’s</a:t>
            </a:r>
            <a:r>
              <a:rPr lang="es-MX" sz="2400" dirty="0"/>
              <a:t> </a:t>
            </a:r>
            <a:r>
              <a:rPr lang="es-MX" sz="2400" dirty="0" err="1"/>
              <a:t>see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final </a:t>
            </a:r>
            <a:r>
              <a:rPr lang="es-MX" sz="2400" dirty="0" err="1"/>
              <a:t>makespan</a:t>
            </a:r>
            <a:r>
              <a:rPr lang="es-MX" sz="2400" dirty="0"/>
              <a:t> </a:t>
            </a:r>
            <a:r>
              <a:rPr lang="es-MX" sz="2400" dirty="0" err="1"/>
              <a:t>with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three</a:t>
            </a:r>
            <a:r>
              <a:rPr lang="es-MX" sz="2400" dirty="0"/>
              <a:t> </a:t>
            </a:r>
            <a:r>
              <a:rPr lang="es-MX" sz="2400" dirty="0" err="1"/>
              <a:t>solvers</a:t>
            </a:r>
            <a:r>
              <a:rPr lang="es-MX" sz="2400" dirty="0"/>
              <a:t> (HH^2, HH1, HH2)</a:t>
            </a:r>
          </a:p>
          <a:p>
            <a:endParaRPr lang="es-MX" sz="2400" dirty="0"/>
          </a:p>
          <a:p>
            <a:r>
              <a:rPr lang="es-MX" sz="2400" dirty="0" err="1"/>
              <a:t>Solving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instance</a:t>
            </a:r>
            <a:r>
              <a:rPr lang="es-MX" sz="2400" dirty="0"/>
              <a:t> </a:t>
            </a:r>
            <a:r>
              <a:rPr lang="es-MX" sz="2400" dirty="0" err="1"/>
              <a:t>with</a:t>
            </a:r>
            <a:r>
              <a:rPr lang="es-MX" sz="2400" dirty="0"/>
              <a:t> </a:t>
            </a:r>
            <a:r>
              <a:rPr lang="es-MX" sz="2400" dirty="0" err="1"/>
              <a:t>only</a:t>
            </a:r>
            <a:r>
              <a:rPr lang="es-MX" sz="2400" dirty="0"/>
              <a:t> </a:t>
            </a:r>
            <a:r>
              <a:rPr lang="es-MX" sz="2400" b="1" dirty="0"/>
              <a:t>HH1</a:t>
            </a:r>
            <a:r>
              <a:rPr lang="es-MX" sz="2400" dirty="0"/>
              <a:t> </a:t>
            </a:r>
            <a:r>
              <a:rPr lang="es-MX" sz="2400" dirty="0" err="1"/>
              <a:t>we</a:t>
            </a:r>
            <a:r>
              <a:rPr lang="es-MX" sz="2400" dirty="0"/>
              <a:t> </a:t>
            </a:r>
            <a:r>
              <a:rPr lang="es-MX" sz="2400" dirty="0" err="1"/>
              <a:t>get</a:t>
            </a:r>
            <a:r>
              <a:rPr lang="es-MX" sz="2400" dirty="0"/>
              <a:t> a </a:t>
            </a:r>
            <a:r>
              <a:rPr lang="es-MX" sz="2400" dirty="0" err="1"/>
              <a:t>makespan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 </a:t>
            </a:r>
            <a:r>
              <a:rPr lang="es-MX" sz="2400" b="1" dirty="0"/>
              <a:t>38.7128</a:t>
            </a:r>
            <a:r>
              <a:rPr lang="es-MX" sz="2400" dirty="0"/>
              <a:t> and a </a:t>
            </a:r>
            <a:r>
              <a:rPr lang="es-MX" sz="2400" dirty="0" err="1"/>
              <a:t>heuristic</a:t>
            </a:r>
            <a:r>
              <a:rPr lang="es-MX" sz="2400" dirty="0"/>
              <a:t> </a:t>
            </a:r>
            <a:r>
              <a:rPr lang="es-MX" sz="2400" dirty="0" err="1"/>
              <a:t>distribution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: [</a:t>
            </a:r>
            <a:r>
              <a:rPr lang="es-MX" sz="2400" b="1" dirty="0"/>
              <a:t>LPTx5 MPAx4 LPTx3</a:t>
            </a:r>
            <a:r>
              <a:rPr lang="es-MX" sz="2400" dirty="0"/>
              <a:t>]</a:t>
            </a:r>
          </a:p>
          <a:p>
            <a:r>
              <a:rPr lang="es-MX" sz="2400" dirty="0" err="1"/>
              <a:t>Solving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instance</a:t>
            </a:r>
            <a:r>
              <a:rPr lang="es-MX" sz="2400" dirty="0"/>
              <a:t> </a:t>
            </a:r>
            <a:r>
              <a:rPr lang="es-MX" sz="2400" dirty="0" err="1"/>
              <a:t>with</a:t>
            </a:r>
            <a:r>
              <a:rPr lang="es-MX" sz="2400" dirty="0"/>
              <a:t> </a:t>
            </a:r>
            <a:r>
              <a:rPr lang="es-MX" sz="2400" dirty="0" err="1"/>
              <a:t>only</a:t>
            </a:r>
            <a:r>
              <a:rPr lang="es-MX" sz="2400" dirty="0"/>
              <a:t> </a:t>
            </a:r>
            <a:r>
              <a:rPr lang="es-MX" sz="2400" b="1" dirty="0"/>
              <a:t>HH2</a:t>
            </a:r>
            <a:r>
              <a:rPr lang="es-MX" sz="2400" dirty="0"/>
              <a:t> </a:t>
            </a:r>
            <a:r>
              <a:rPr lang="es-MX" sz="2400" dirty="0" err="1"/>
              <a:t>we</a:t>
            </a:r>
            <a:r>
              <a:rPr lang="es-MX" sz="2400" dirty="0"/>
              <a:t> </a:t>
            </a:r>
            <a:r>
              <a:rPr lang="es-MX" sz="2400" dirty="0" err="1"/>
              <a:t>get</a:t>
            </a:r>
            <a:r>
              <a:rPr lang="es-MX" sz="2400" dirty="0"/>
              <a:t> a </a:t>
            </a:r>
            <a:r>
              <a:rPr lang="es-MX" sz="2400" dirty="0" err="1"/>
              <a:t>makespan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 </a:t>
            </a:r>
            <a:r>
              <a:rPr lang="es-MX" sz="2400" b="1" dirty="0"/>
              <a:t>31.6054 </a:t>
            </a:r>
            <a:r>
              <a:rPr lang="es-MX" sz="2400" dirty="0"/>
              <a:t>and a </a:t>
            </a:r>
            <a:r>
              <a:rPr lang="es-MX" sz="2400" dirty="0" err="1"/>
              <a:t>heuristic</a:t>
            </a:r>
            <a:r>
              <a:rPr lang="es-MX" sz="2400" dirty="0"/>
              <a:t> </a:t>
            </a:r>
            <a:r>
              <a:rPr lang="es-MX" sz="2400" dirty="0" err="1"/>
              <a:t>distribution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: [</a:t>
            </a:r>
            <a:r>
              <a:rPr lang="es-MX" sz="2400" b="1" dirty="0"/>
              <a:t>SPTx10 MPAx2</a:t>
            </a:r>
            <a:r>
              <a:rPr lang="es-MX" sz="2400" dirty="0"/>
              <a:t>]</a:t>
            </a:r>
          </a:p>
          <a:p>
            <a:r>
              <a:rPr lang="es-MX" sz="2400" dirty="0" err="1">
                <a:solidFill>
                  <a:srgbClr val="FF0000"/>
                </a:solidFill>
              </a:rPr>
              <a:t>Solving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the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instance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with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the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b="1" dirty="0">
                <a:solidFill>
                  <a:srgbClr val="FF0000"/>
                </a:solidFill>
              </a:rPr>
              <a:t>HH^2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we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get</a:t>
            </a:r>
            <a:r>
              <a:rPr lang="es-MX" sz="2400" dirty="0">
                <a:solidFill>
                  <a:srgbClr val="FF0000"/>
                </a:solidFill>
              </a:rPr>
              <a:t> a </a:t>
            </a:r>
            <a:r>
              <a:rPr lang="es-MX" sz="2400" dirty="0" err="1">
                <a:solidFill>
                  <a:srgbClr val="FF0000"/>
                </a:solidFill>
              </a:rPr>
              <a:t>makespan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of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b="1" dirty="0">
                <a:solidFill>
                  <a:srgbClr val="FF0000"/>
                </a:solidFill>
              </a:rPr>
              <a:t>31.4236</a:t>
            </a:r>
            <a:r>
              <a:rPr lang="es-MX" sz="2400" dirty="0">
                <a:solidFill>
                  <a:srgbClr val="FF0000"/>
                </a:solidFill>
              </a:rPr>
              <a:t> and a </a:t>
            </a:r>
            <a:r>
              <a:rPr lang="es-MX" sz="2400" dirty="0" err="1">
                <a:solidFill>
                  <a:srgbClr val="FF0000"/>
                </a:solidFill>
              </a:rPr>
              <a:t>solver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distribution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of</a:t>
            </a:r>
            <a:r>
              <a:rPr lang="es-MX" sz="2400" dirty="0">
                <a:solidFill>
                  <a:srgbClr val="FF0000"/>
                </a:solidFill>
              </a:rPr>
              <a:t>: [</a:t>
            </a:r>
            <a:r>
              <a:rPr lang="es-MX" sz="2400" b="1" dirty="0">
                <a:solidFill>
                  <a:srgbClr val="FF0000"/>
                </a:solidFill>
              </a:rPr>
              <a:t>HH2x4 HH1x8</a:t>
            </a:r>
            <a:r>
              <a:rPr lang="es-MX" sz="2400" dirty="0">
                <a:solidFill>
                  <a:srgbClr val="FF0000"/>
                </a:solidFill>
              </a:rPr>
              <a:t>] and a </a:t>
            </a:r>
            <a:r>
              <a:rPr lang="es-MX" sz="2400" dirty="0" err="1">
                <a:solidFill>
                  <a:srgbClr val="FF0000"/>
                </a:solidFill>
              </a:rPr>
              <a:t>heuristic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distribution</a:t>
            </a:r>
            <a:r>
              <a:rPr lang="es-MX" sz="2400" dirty="0">
                <a:solidFill>
                  <a:srgbClr val="FF0000"/>
                </a:solidFill>
              </a:rPr>
              <a:t> </a:t>
            </a:r>
            <a:r>
              <a:rPr lang="es-MX" sz="2400" dirty="0" err="1">
                <a:solidFill>
                  <a:srgbClr val="FF0000"/>
                </a:solidFill>
              </a:rPr>
              <a:t>of</a:t>
            </a:r>
            <a:r>
              <a:rPr lang="es-MX" sz="2400" dirty="0">
                <a:solidFill>
                  <a:srgbClr val="FF0000"/>
                </a:solidFill>
              </a:rPr>
              <a:t>: [</a:t>
            </a:r>
            <a:r>
              <a:rPr lang="es-MX" sz="2400" b="1" dirty="0">
                <a:solidFill>
                  <a:srgbClr val="FF0000"/>
                </a:solidFill>
              </a:rPr>
              <a:t>SPTx4 LPTx4 MPAx2 LPTx2</a:t>
            </a:r>
            <a:r>
              <a:rPr lang="es-MX" sz="2400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endParaRPr lang="es-MX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MX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400" dirty="0" err="1"/>
              <a:t>Which</a:t>
            </a:r>
            <a:r>
              <a:rPr lang="es-MX" sz="2400" dirty="0"/>
              <a:t> </a:t>
            </a:r>
            <a:r>
              <a:rPr lang="es-MX" sz="2400" dirty="0" err="1"/>
              <a:t>means</a:t>
            </a:r>
            <a:r>
              <a:rPr lang="es-MX" sz="2400" dirty="0"/>
              <a:t> </a:t>
            </a:r>
            <a:r>
              <a:rPr lang="es-MX" sz="2400" dirty="0" err="1"/>
              <a:t>that</a:t>
            </a:r>
            <a:r>
              <a:rPr lang="es-MX" sz="2400" dirty="0"/>
              <a:t> </a:t>
            </a:r>
            <a:r>
              <a:rPr lang="es-MX" sz="2400" dirty="0" err="1"/>
              <a:t>for</a:t>
            </a:r>
            <a:r>
              <a:rPr lang="es-MX" sz="2400" dirty="0"/>
              <a:t> at </a:t>
            </a:r>
            <a:r>
              <a:rPr lang="es-MX" sz="2400" dirty="0" err="1"/>
              <a:t>least</a:t>
            </a:r>
            <a:r>
              <a:rPr lang="es-MX" sz="2400" dirty="0"/>
              <a:t> </a:t>
            </a:r>
            <a:r>
              <a:rPr lang="es-MX" sz="2400" dirty="0" err="1"/>
              <a:t>this</a:t>
            </a:r>
            <a:r>
              <a:rPr lang="es-MX" sz="2400" dirty="0"/>
              <a:t> </a:t>
            </a:r>
            <a:r>
              <a:rPr lang="es-MX" sz="2400" dirty="0" err="1"/>
              <a:t>instance</a:t>
            </a:r>
            <a:r>
              <a:rPr lang="es-MX" sz="2400" dirty="0"/>
              <a:t>, HH^2 </a:t>
            </a:r>
            <a:r>
              <a:rPr lang="es-MX" sz="2400" dirty="0" err="1"/>
              <a:t>performs</a:t>
            </a:r>
            <a:r>
              <a:rPr lang="es-MX" sz="2400" dirty="0"/>
              <a:t> </a:t>
            </a:r>
            <a:r>
              <a:rPr lang="es-MX" sz="2400" dirty="0" err="1"/>
              <a:t>better</a:t>
            </a:r>
            <a:r>
              <a:rPr lang="es-MX" sz="2400" dirty="0"/>
              <a:t> </a:t>
            </a:r>
            <a:r>
              <a:rPr lang="es-MX" sz="2400" dirty="0" err="1"/>
              <a:t>than</a:t>
            </a:r>
            <a:r>
              <a:rPr lang="es-MX" sz="2400" dirty="0"/>
              <a:t> </a:t>
            </a:r>
            <a:r>
              <a:rPr lang="es-MX" sz="2400" dirty="0" err="1"/>
              <a:t>its</a:t>
            </a:r>
            <a:r>
              <a:rPr lang="es-MX" sz="2400" dirty="0"/>
              <a:t> individual </a:t>
            </a:r>
            <a:r>
              <a:rPr lang="es-MX" sz="2400" dirty="0" err="1"/>
              <a:t>solvers</a:t>
            </a:r>
            <a:r>
              <a:rPr lang="es-MX" sz="2400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0650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ADEC01-9481-4756-815A-CFDF2D2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9" t="15212" r="31579" b="31896"/>
          <a:stretch/>
        </p:blipFill>
        <p:spPr>
          <a:xfrm>
            <a:off x="1" y="2374231"/>
            <a:ext cx="4159590" cy="32084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3EEC7B-7D80-4A35-A4ED-32D30220476E}"/>
              </a:ext>
            </a:extLst>
          </p:cNvPr>
          <p:cNvSpPr txBox="1"/>
          <p:nvPr/>
        </p:nvSpPr>
        <p:spPr>
          <a:xfrm>
            <a:off x="360306" y="1874225"/>
            <a:ext cx="41793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HH1 </a:t>
            </a:r>
          </a:p>
          <a:p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LPTx5 MPAx4 LPTx3</a:t>
            </a:r>
            <a:r>
              <a:rPr lang="es-MX" sz="1600" dirty="0"/>
              <a:t>]</a:t>
            </a:r>
          </a:p>
          <a:p>
            <a:endParaRPr lang="es-MX" sz="16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0C7589-CD87-4A89-A482-14DA1C733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42" t="15422" r="31579" b="32857"/>
          <a:stretch/>
        </p:blipFill>
        <p:spPr>
          <a:xfrm>
            <a:off x="4159591" y="2374231"/>
            <a:ext cx="4035934" cy="32084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7584B7C-D26A-43FE-802A-E2703AFF0107}"/>
              </a:ext>
            </a:extLst>
          </p:cNvPr>
          <p:cNvSpPr txBox="1"/>
          <p:nvPr/>
        </p:nvSpPr>
        <p:spPr>
          <a:xfrm>
            <a:off x="4381047" y="1874225"/>
            <a:ext cx="37982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HH2 </a:t>
            </a:r>
          </a:p>
          <a:p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SPTx10 MPAx2</a:t>
            </a:r>
            <a:r>
              <a:rPr lang="es-MX" sz="1600" dirty="0"/>
              <a:t>]</a:t>
            </a:r>
          </a:p>
          <a:p>
            <a:endParaRPr lang="es-MX" sz="16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B570B1-64CE-4161-9827-76DEBDF77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5" t="15422" r="31710" b="31921"/>
          <a:stretch/>
        </p:blipFill>
        <p:spPr>
          <a:xfrm>
            <a:off x="8031417" y="2374230"/>
            <a:ext cx="4106779" cy="32084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98B0D-161A-4700-B3ED-8C8E676A0A4F}"/>
              </a:ext>
            </a:extLst>
          </p:cNvPr>
          <p:cNvSpPr txBox="1"/>
          <p:nvPr/>
        </p:nvSpPr>
        <p:spPr>
          <a:xfrm>
            <a:off x="8031417" y="1685305"/>
            <a:ext cx="485039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HH^2 </a:t>
            </a:r>
          </a:p>
          <a:p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Solvers</a:t>
            </a:r>
            <a:r>
              <a:rPr lang="es-MX" sz="1600" b="1" dirty="0"/>
              <a:t>: [HH2X4 HH1X8]</a:t>
            </a:r>
          </a:p>
          <a:p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SPTx4 LPTx4 MPAx2 LPTx2</a:t>
            </a:r>
            <a:r>
              <a:rPr lang="es-MX" sz="1600" dirty="0"/>
              <a:t>]</a:t>
            </a:r>
          </a:p>
          <a:p>
            <a:pPr marL="0" indent="0">
              <a:buNone/>
            </a:pPr>
            <a:endParaRPr lang="es-MX" sz="1600" dirty="0">
              <a:solidFill>
                <a:srgbClr val="FF0000"/>
              </a:solidFill>
            </a:endParaRPr>
          </a:p>
          <a:p>
            <a:endParaRPr lang="es-MX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75D0EE-1836-416F-89FA-898E1B73590C}"/>
              </a:ext>
            </a:extLst>
          </p:cNvPr>
          <p:cNvSpPr txBox="1"/>
          <p:nvPr/>
        </p:nvSpPr>
        <p:spPr>
          <a:xfrm>
            <a:off x="3670803" y="575284"/>
            <a:ext cx="485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PLOTS </a:t>
            </a:r>
            <a:r>
              <a:rPr lang="es-MX" sz="2400" b="1" dirty="0" err="1"/>
              <a:t>of</a:t>
            </a:r>
            <a:r>
              <a:rPr lang="es-MX" sz="2400" b="1" dirty="0"/>
              <a:t> </a:t>
            </a:r>
            <a:r>
              <a:rPr lang="es-MX" sz="2400" b="1" dirty="0" err="1"/>
              <a:t>previous</a:t>
            </a:r>
            <a:r>
              <a:rPr lang="es-MX" sz="2400" b="1" dirty="0"/>
              <a:t> </a:t>
            </a:r>
            <a:r>
              <a:rPr lang="es-MX" sz="2400" b="1" dirty="0" err="1"/>
              <a:t>results</a:t>
            </a:r>
            <a:endParaRPr lang="es-MX" sz="24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054AD5-CA02-4B7C-B962-74C269165C47}"/>
              </a:ext>
            </a:extLst>
          </p:cNvPr>
          <p:cNvSpPr txBox="1"/>
          <p:nvPr/>
        </p:nvSpPr>
        <p:spPr>
          <a:xfrm>
            <a:off x="357467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sz="1800" b="1" dirty="0">
                <a:solidFill>
                  <a:srgbClr val="FF0000"/>
                </a:solidFill>
              </a:rPr>
              <a:t>38.7128</a:t>
            </a:r>
            <a:r>
              <a:rPr lang="es-MX" sz="1800" dirty="0"/>
              <a:t> 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8DB66C-E513-4585-B3C4-1D973E2A79C5}"/>
              </a:ext>
            </a:extLst>
          </p:cNvPr>
          <p:cNvSpPr txBox="1"/>
          <p:nvPr/>
        </p:nvSpPr>
        <p:spPr>
          <a:xfrm>
            <a:off x="4261860" y="5582651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sz="1800" b="1" dirty="0"/>
              <a:t>31.6054</a:t>
            </a:r>
            <a:r>
              <a:rPr lang="es-MX" sz="1800" dirty="0"/>
              <a:t> </a:t>
            </a:r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7CD666-6FE4-40E3-A3BD-BEC75EEB6FB9}"/>
              </a:ext>
            </a:extLst>
          </p:cNvPr>
          <p:cNvSpPr txBox="1"/>
          <p:nvPr/>
        </p:nvSpPr>
        <p:spPr>
          <a:xfrm>
            <a:off x="8025706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>
                <a:solidFill>
                  <a:srgbClr val="00CC00"/>
                </a:solidFill>
              </a:rPr>
              <a:t>: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r>
              <a:rPr lang="es-MX" sz="1800" b="1" dirty="0">
                <a:solidFill>
                  <a:srgbClr val="00CC00"/>
                </a:solidFill>
              </a:rPr>
              <a:t>31.4236</a:t>
            </a:r>
            <a:endParaRPr lang="es-MX" dirty="0">
              <a:solidFill>
                <a:srgbClr val="00CC0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2CD2E45-8BE3-4BE6-8A07-00CFDD423E78}"/>
              </a:ext>
            </a:extLst>
          </p:cNvPr>
          <p:cNvSpPr/>
          <p:nvPr/>
        </p:nvSpPr>
        <p:spPr>
          <a:xfrm>
            <a:off x="5848351" y="2383253"/>
            <a:ext cx="2347174" cy="2445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2A47BA-0E13-42C9-9D80-EB2B4342F462}"/>
              </a:ext>
            </a:extLst>
          </p:cNvPr>
          <p:cNvSpPr/>
          <p:nvPr/>
        </p:nvSpPr>
        <p:spPr>
          <a:xfrm>
            <a:off x="9768625" y="2438397"/>
            <a:ext cx="2347174" cy="2445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8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C7A15-062F-45D1-8442-5D5FE371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6" b="15795"/>
          <a:stretch/>
        </p:blipFill>
        <p:spPr>
          <a:xfrm>
            <a:off x="786063" y="-1401"/>
            <a:ext cx="11396052" cy="62016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2FD16B8-E856-41CB-A786-B028FED502EB}"/>
              </a:ext>
            </a:extLst>
          </p:cNvPr>
          <p:cNvSpPr/>
          <p:nvPr/>
        </p:nvSpPr>
        <p:spPr>
          <a:xfrm>
            <a:off x="786063" y="786062"/>
            <a:ext cx="433137" cy="4395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1B30D19-128D-42C6-9788-D2FC91EA624C}"/>
              </a:ext>
            </a:extLst>
          </p:cNvPr>
          <p:cNvGrpSpPr/>
          <p:nvPr/>
        </p:nvGrpSpPr>
        <p:grpSpPr>
          <a:xfrm>
            <a:off x="402020" y="1051408"/>
            <a:ext cx="973074" cy="3349605"/>
            <a:chOff x="-79248" y="1275990"/>
            <a:chExt cx="973074" cy="334960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F6D76E4-1764-4150-A977-6C1E1EA59A19}"/>
                </a:ext>
              </a:extLst>
            </p:cNvPr>
            <p:cNvSpPr txBox="1"/>
            <p:nvPr/>
          </p:nvSpPr>
          <p:spPr>
            <a:xfrm>
              <a:off x="-20574" y="416393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LPT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F1C1EBB-2A6C-46EA-BA84-F411AC7A23AD}"/>
                </a:ext>
              </a:extLst>
            </p:cNvPr>
            <p:cNvSpPr txBox="1"/>
            <p:nvPr/>
          </p:nvSpPr>
          <p:spPr>
            <a:xfrm>
              <a:off x="-39624" y="31392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SPT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AB9A01C-3FAE-4916-8353-8F7B3202022D}"/>
                </a:ext>
              </a:extLst>
            </p:cNvPr>
            <p:cNvSpPr txBox="1"/>
            <p:nvPr/>
          </p:nvSpPr>
          <p:spPr>
            <a:xfrm>
              <a:off x="-79248" y="211610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MPA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DB0CE-8D63-4555-97B1-18565FB99117}"/>
                </a:ext>
              </a:extLst>
            </p:cNvPr>
            <p:cNvSpPr txBox="1"/>
            <p:nvPr/>
          </p:nvSpPr>
          <p:spPr>
            <a:xfrm>
              <a:off x="-43434" y="127599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LPA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70DA70B-3C87-48AC-9835-6D22F8B95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7" t="89333" r="36884" b="2964"/>
          <a:stretch/>
        </p:blipFill>
        <p:spPr>
          <a:xfrm>
            <a:off x="8502320" y="368969"/>
            <a:ext cx="3128211" cy="566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575532-5AFD-48D0-AAAA-C2607D20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" r="92619" b="15795"/>
          <a:stretch/>
        </p:blipFill>
        <p:spPr>
          <a:xfrm>
            <a:off x="-1" y="151700"/>
            <a:ext cx="555497" cy="62016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2A8BAA-4B23-4DE6-91B9-CDB52B94EDD3}"/>
              </a:ext>
            </a:extLst>
          </p:cNvPr>
          <p:cNvSpPr txBox="1"/>
          <p:nvPr/>
        </p:nvSpPr>
        <p:spPr>
          <a:xfrm>
            <a:off x="555496" y="6214251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sz="1800" b="1" dirty="0">
                <a:solidFill>
                  <a:srgbClr val="FF0000"/>
                </a:solidFill>
              </a:rPr>
              <a:t>38.7128</a:t>
            </a:r>
            <a:r>
              <a:rPr lang="es-MX" sz="1800" dirty="0"/>
              <a:t> 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E4EE3BE-4CE8-4C86-BA09-972A87F24B79}"/>
              </a:ext>
            </a:extLst>
          </p:cNvPr>
          <p:cNvSpPr txBox="1"/>
          <p:nvPr/>
        </p:nvSpPr>
        <p:spPr>
          <a:xfrm>
            <a:off x="4459889" y="6234408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sz="1800" b="1" dirty="0"/>
              <a:t>31.6054</a:t>
            </a:r>
            <a:r>
              <a:rPr lang="es-MX" sz="1800" dirty="0"/>
              <a:t> </a:t>
            </a:r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1825932-D1BA-47A4-BA59-3C83526EAD6F}"/>
              </a:ext>
            </a:extLst>
          </p:cNvPr>
          <p:cNvSpPr txBox="1"/>
          <p:nvPr/>
        </p:nvSpPr>
        <p:spPr>
          <a:xfrm>
            <a:off x="8223735" y="6214251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>
                <a:solidFill>
                  <a:srgbClr val="00CC00"/>
                </a:solidFill>
              </a:rPr>
              <a:t>: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r>
              <a:rPr lang="es-MX" sz="1800" b="1" dirty="0">
                <a:solidFill>
                  <a:srgbClr val="00CC00"/>
                </a:solidFill>
              </a:rPr>
              <a:t>31.4236</a:t>
            </a:r>
            <a:endParaRPr lang="es-MX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77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Lastly</a:t>
            </a:r>
            <a:r>
              <a:rPr lang="es-MX" dirty="0"/>
              <a:t>, </a:t>
            </a:r>
            <a:r>
              <a:rPr lang="es-MX" dirty="0" err="1"/>
              <a:t>let’s</a:t>
            </a:r>
            <a:r>
              <a:rPr lang="es-MX" dirty="0"/>
              <a:t> try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tailored</a:t>
            </a:r>
            <a:r>
              <a:rPr lang="es-MX" dirty="0"/>
              <a:t> as </a:t>
            </a:r>
            <a:r>
              <a:rPr lang="es-MX" dirty="0" err="1"/>
              <a:t>LPTvsSPT</a:t>
            </a:r>
            <a:r>
              <a:rPr lang="es-MX" dirty="0"/>
              <a:t> (LPT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favored</a:t>
            </a:r>
            <a:r>
              <a:rPr lang="es-MX" dirty="0"/>
              <a:t>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945652"/>
              </p:ext>
            </p:extLst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5.7059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3.7579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9.5777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5.2445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4.6834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6.0503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217677"/>
              </p:ext>
            </p:extLst>
          </p:nvPr>
        </p:nvGraphicFramePr>
        <p:xfrm>
          <a:off x="7234987" y="2641589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</p:spTree>
    <p:extLst>
      <p:ext uri="{BB962C8B-B14F-4D97-AF65-F5344CB8AC3E}">
        <p14:creationId xmlns:p14="http://schemas.microsoft.com/office/powerpoint/2010/main" val="2642041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4C5C60-C02D-4DD0-A8F5-404735079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010"/>
            <a:ext cx="10515600" cy="63205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what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Results </a:t>
            </a:r>
            <a:r>
              <a:rPr lang="es-MX" dirty="0" err="1"/>
              <a:t>of</a:t>
            </a:r>
            <a:r>
              <a:rPr lang="es-MX" dirty="0"/>
              <a:t> individual </a:t>
            </a:r>
            <a:r>
              <a:rPr lang="es-MX" dirty="0" err="1"/>
              <a:t>heuristics</a:t>
            </a:r>
            <a:r>
              <a:rPr lang="es-MX" dirty="0"/>
              <a:t>: 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LPT:</a:t>
            </a:r>
            <a:r>
              <a:rPr lang="es-MX" dirty="0"/>
              <a:t> </a:t>
            </a:r>
            <a:r>
              <a:rPr lang="es-MX" b="1" dirty="0"/>
              <a:t>39.9648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SPT: 88.8860</a:t>
            </a:r>
          </a:p>
          <a:p>
            <a:pPr marL="0" indent="0">
              <a:buNone/>
            </a:pPr>
            <a:r>
              <a:rPr lang="es-MX" dirty="0"/>
              <a:t>As </a:t>
            </a:r>
            <a:r>
              <a:rPr lang="es-MX" dirty="0" err="1"/>
              <a:t>expected</a:t>
            </a:r>
            <a:r>
              <a:rPr lang="es-MX" dirty="0"/>
              <a:t>, </a:t>
            </a: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LPT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smaller</a:t>
            </a:r>
            <a:r>
              <a:rPr lang="es-MX" dirty="0"/>
              <a:t>…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Now</a:t>
            </a:r>
            <a:r>
              <a:rPr lang="es-MX" dirty="0"/>
              <a:t>, </a:t>
            </a: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,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remember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LPTvsSPT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 and HH2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SPTvsLPT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HH1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b="1" dirty="0"/>
              <a:t>39.9648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dirty="0" err="1"/>
              <a:t>always</a:t>
            </a:r>
            <a:r>
              <a:rPr lang="es-MX" dirty="0"/>
              <a:t> </a:t>
            </a:r>
            <a:r>
              <a:rPr lang="es-MX" b="1" dirty="0"/>
              <a:t>LPT.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HH2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b="1" dirty="0"/>
              <a:t>88.8860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b="1" dirty="0"/>
              <a:t>SPTx8 MPAx4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dirty="0" err="1"/>
              <a:t>expected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say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relief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our</a:t>
            </a:r>
            <a:r>
              <a:rPr lang="es-MX" dirty="0"/>
              <a:t> training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 </a:t>
            </a:r>
            <a:r>
              <a:rPr lang="es-MX" dirty="0" err="1"/>
              <a:t>works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HH^2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b="1" dirty="0"/>
              <a:t>39.9648,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b="1" dirty="0"/>
              <a:t>HH2x2</a:t>
            </a:r>
            <a:r>
              <a:rPr lang="es-MX" dirty="0"/>
              <a:t> and </a:t>
            </a:r>
            <a:r>
              <a:rPr lang="es-MX" b="1" dirty="0"/>
              <a:t>HH1x10</a:t>
            </a:r>
            <a:r>
              <a:rPr lang="es-MX" dirty="0"/>
              <a:t>, and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heurisic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[</a:t>
            </a:r>
            <a:r>
              <a:rPr lang="es-MX" b="1" dirty="0"/>
              <a:t>SPTx2 LPTx10</a:t>
            </a:r>
            <a:r>
              <a:rPr lang="es-MX" dirty="0"/>
              <a:t>]. So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able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select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best</a:t>
            </a:r>
            <a:r>
              <a:rPr lang="es-MX" dirty="0"/>
              <a:t> HH.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19466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3EEC7B-7D80-4A35-A4ED-32D30220476E}"/>
              </a:ext>
            </a:extLst>
          </p:cNvPr>
          <p:cNvSpPr txBox="1"/>
          <p:nvPr/>
        </p:nvSpPr>
        <p:spPr>
          <a:xfrm>
            <a:off x="360306" y="1874225"/>
            <a:ext cx="41793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HH1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LPTx12</a:t>
            </a:r>
            <a:r>
              <a:rPr lang="es-MX" sz="1600" dirty="0"/>
              <a:t>]</a:t>
            </a:r>
          </a:p>
          <a:p>
            <a:pPr algn="ctr"/>
            <a:endParaRPr lang="es-MX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584B7C-D26A-43FE-802A-E2703AFF0107}"/>
              </a:ext>
            </a:extLst>
          </p:cNvPr>
          <p:cNvSpPr txBox="1"/>
          <p:nvPr/>
        </p:nvSpPr>
        <p:spPr>
          <a:xfrm>
            <a:off x="4381047" y="1874225"/>
            <a:ext cx="37982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HH2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SPTx8 MPAx4</a:t>
            </a:r>
            <a:r>
              <a:rPr lang="es-MX" sz="1600" dirty="0"/>
              <a:t>]</a:t>
            </a:r>
          </a:p>
          <a:p>
            <a:pPr algn="ctr"/>
            <a:endParaRPr lang="es-MX" sz="16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98B0D-161A-4700-B3ED-8C8E676A0A4F}"/>
              </a:ext>
            </a:extLst>
          </p:cNvPr>
          <p:cNvSpPr txBox="1"/>
          <p:nvPr/>
        </p:nvSpPr>
        <p:spPr>
          <a:xfrm>
            <a:off x="7516224" y="1775806"/>
            <a:ext cx="485039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HH^2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Solvers</a:t>
            </a:r>
            <a:r>
              <a:rPr lang="es-MX" sz="1600" b="1" dirty="0"/>
              <a:t>: [HH2X2 HH1X10]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SPTx2 LPTx10</a:t>
            </a:r>
            <a:r>
              <a:rPr lang="es-MX" sz="1600" dirty="0"/>
              <a:t>]</a:t>
            </a:r>
          </a:p>
          <a:p>
            <a:pPr marL="0" indent="0" algn="ctr">
              <a:buNone/>
            </a:pPr>
            <a:endParaRPr lang="es-MX" sz="1600" dirty="0">
              <a:solidFill>
                <a:srgbClr val="FF0000"/>
              </a:solidFill>
            </a:endParaRPr>
          </a:p>
          <a:p>
            <a:pPr algn="ctr"/>
            <a:endParaRPr lang="es-MX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75D0EE-1836-416F-89FA-898E1B73590C}"/>
              </a:ext>
            </a:extLst>
          </p:cNvPr>
          <p:cNvSpPr txBox="1"/>
          <p:nvPr/>
        </p:nvSpPr>
        <p:spPr>
          <a:xfrm>
            <a:off x="3219708" y="151415"/>
            <a:ext cx="574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PLOTS </a:t>
            </a:r>
            <a:r>
              <a:rPr lang="es-MX" sz="2400" b="1" dirty="0" err="1"/>
              <a:t>of</a:t>
            </a:r>
            <a:r>
              <a:rPr lang="es-MX" sz="2400" b="1" dirty="0"/>
              <a:t> </a:t>
            </a:r>
            <a:r>
              <a:rPr lang="es-MX" sz="2400" b="1" dirty="0" err="1"/>
              <a:t>different</a:t>
            </a:r>
            <a:r>
              <a:rPr lang="es-MX" sz="2400" b="1" dirty="0"/>
              <a:t> </a:t>
            </a:r>
            <a:r>
              <a:rPr lang="es-MX" sz="2400" b="1" dirty="0" err="1"/>
              <a:t>methods</a:t>
            </a:r>
            <a:r>
              <a:rPr lang="es-MX" sz="2400" b="1" dirty="0"/>
              <a:t> </a:t>
            </a:r>
            <a:r>
              <a:rPr lang="es-MX" sz="2400" b="1" dirty="0" err="1"/>
              <a:t>for</a:t>
            </a:r>
            <a:r>
              <a:rPr lang="es-MX" sz="2400" b="1" dirty="0"/>
              <a:t> </a:t>
            </a:r>
            <a:r>
              <a:rPr lang="es-MX" sz="2400" b="1" dirty="0" err="1"/>
              <a:t>instance</a:t>
            </a:r>
            <a:r>
              <a:rPr lang="es-MX" sz="2400" b="1" dirty="0"/>
              <a:t> </a:t>
            </a:r>
            <a:r>
              <a:rPr lang="es-MX" sz="2400" b="1" dirty="0" err="1"/>
              <a:t>LPTvsSPT</a:t>
            </a:r>
            <a:endParaRPr lang="es-MX" sz="24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054AD5-CA02-4B7C-B962-74C269165C47}"/>
              </a:ext>
            </a:extLst>
          </p:cNvPr>
          <p:cNvSpPr txBox="1"/>
          <p:nvPr/>
        </p:nvSpPr>
        <p:spPr>
          <a:xfrm>
            <a:off x="357467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39.9648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endParaRPr lang="es-MX" dirty="0">
              <a:solidFill>
                <a:srgbClr val="00CC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8DB66C-E513-4585-B3C4-1D973E2A79C5}"/>
              </a:ext>
            </a:extLst>
          </p:cNvPr>
          <p:cNvSpPr txBox="1"/>
          <p:nvPr/>
        </p:nvSpPr>
        <p:spPr>
          <a:xfrm>
            <a:off x="4261860" y="5582651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FF0000"/>
                </a:solidFill>
              </a:rPr>
              <a:t>88.8860</a:t>
            </a:r>
            <a:r>
              <a:rPr lang="es-MX" sz="1800" dirty="0">
                <a:solidFill>
                  <a:srgbClr val="FF0000"/>
                </a:solidFill>
              </a:rPr>
              <a:t> 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7CD666-6FE4-40E3-A3BD-BEC75EEB6FB9}"/>
              </a:ext>
            </a:extLst>
          </p:cNvPr>
          <p:cNvSpPr txBox="1"/>
          <p:nvPr/>
        </p:nvSpPr>
        <p:spPr>
          <a:xfrm>
            <a:off x="8025706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39.9648</a:t>
            </a:r>
            <a:endParaRPr lang="es-MX" dirty="0">
              <a:solidFill>
                <a:srgbClr val="00CC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F54F22-E5BE-4D07-B3BC-73173EA0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3" t="15656" r="31009" b="31921"/>
          <a:stretch/>
        </p:blipFill>
        <p:spPr>
          <a:xfrm>
            <a:off x="8031417" y="2531597"/>
            <a:ext cx="4035934" cy="31354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A81640-425F-42F8-9BA5-B3A9BDA50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53" t="15188" r="32912" b="31219"/>
          <a:stretch/>
        </p:blipFill>
        <p:spPr>
          <a:xfrm>
            <a:off x="4342799" y="2531597"/>
            <a:ext cx="3661610" cy="30617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9372A2-B329-44E8-8F7E-C4C51F8CF0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89" t="13487" r="32913" b="32389"/>
          <a:stretch/>
        </p:blipFill>
        <p:spPr>
          <a:xfrm>
            <a:off x="544572" y="2520914"/>
            <a:ext cx="3652210" cy="30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0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CB353F-9ED3-4DF3-9116-187B3C9AB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2" r="1715" b="14687"/>
          <a:stretch/>
        </p:blipFill>
        <p:spPr>
          <a:xfrm>
            <a:off x="1605661" y="0"/>
            <a:ext cx="10706177" cy="62016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2FD16B8-E856-41CB-A786-B028FED502EB}"/>
              </a:ext>
            </a:extLst>
          </p:cNvPr>
          <p:cNvSpPr/>
          <p:nvPr/>
        </p:nvSpPr>
        <p:spPr>
          <a:xfrm>
            <a:off x="786063" y="786062"/>
            <a:ext cx="433137" cy="4395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1B30D19-128D-42C6-9788-D2FC91EA624C}"/>
              </a:ext>
            </a:extLst>
          </p:cNvPr>
          <p:cNvGrpSpPr/>
          <p:nvPr/>
        </p:nvGrpSpPr>
        <p:grpSpPr>
          <a:xfrm>
            <a:off x="690776" y="1019324"/>
            <a:ext cx="973074" cy="3349605"/>
            <a:chOff x="-79248" y="1275990"/>
            <a:chExt cx="973074" cy="334960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F6D76E4-1764-4150-A977-6C1E1EA59A19}"/>
                </a:ext>
              </a:extLst>
            </p:cNvPr>
            <p:cNvSpPr txBox="1"/>
            <p:nvPr/>
          </p:nvSpPr>
          <p:spPr>
            <a:xfrm>
              <a:off x="-20574" y="416393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LPT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F1C1EBB-2A6C-46EA-BA84-F411AC7A23AD}"/>
                </a:ext>
              </a:extLst>
            </p:cNvPr>
            <p:cNvSpPr txBox="1"/>
            <p:nvPr/>
          </p:nvSpPr>
          <p:spPr>
            <a:xfrm>
              <a:off x="-39624" y="31392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SPT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AB9A01C-3FAE-4916-8353-8F7B3202022D}"/>
                </a:ext>
              </a:extLst>
            </p:cNvPr>
            <p:cNvSpPr txBox="1"/>
            <p:nvPr/>
          </p:nvSpPr>
          <p:spPr>
            <a:xfrm>
              <a:off x="-79248" y="211610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MPA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DB0CE-8D63-4555-97B1-18565FB99117}"/>
                </a:ext>
              </a:extLst>
            </p:cNvPr>
            <p:cNvSpPr txBox="1"/>
            <p:nvPr/>
          </p:nvSpPr>
          <p:spPr>
            <a:xfrm>
              <a:off x="-43434" y="127599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LPA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70DA70B-3C87-48AC-9835-6D22F8B95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7" t="89333" r="36884" b="2964"/>
          <a:stretch/>
        </p:blipFill>
        <p:spPr>
          <a:xfrm>
            <a:off x="8502320" y="368969"/>
            <a:ext cx="3128211" cy="566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575532-5AFD-48D0-AAAA-C2607D201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" r="92619" b="15795"/>
          <a:stretch/>
        </p:blipFill>
        <p:spPr>
          <a:xfrm>
            <a:off x="128335" y="151700"/>
            <a:ext cx="555497" cy="62016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6B1BB0B-E3C0-4A47-976B-3C2DBE77BA50}"/>
              </a:ext>
            </a:extLst>
          </p:cNvPr>
          <p:cNvSpPr txBox="1"/>
          <p:nvPr/>
        </p:nvSpPr>
        <p:spPr>
          <a:xfrm>
            <a:off x="1151507" y="6099542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39.9648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endParaRPr lang="es-MX" dirty="0">
              <a:solidFill>
                <a:srgbClr val="00CC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23B40A-7E08-429A-A3F8-696457B9C05A}"/>
              </a:ext>
            </a:extLst>
          </p:cNvPr>
          <p:cNvSpPr txBox="1"/>
          <p:nvPr/>
        </p:nvSpPr>
        <p:spPr>
          <a:xfrm>
            <a:off x="5055900" y="6119699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FF0000"/>
                </a:solidFill>
              </a:rPr>
              <a:t>88.8860</a:t>
            </a:r>
            <a:r>
              <a:rPr lang="es-MX" sz="1800" dirty="0">
                <a:solidFill>
                  <a:srgbClr val="FF0000"/>
                </a:solidFill>
              </a:rPr>
              <a:t> 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5BB646D-754C-40C5-A9BB-05EFCC8BA550}"/>
              </a:ext>
            </a:extLst>
          </p:cNvPr>
          <p:cNvSpPr txBox="1"/>
          <p:nvPr/>
        </p:nvSpPr>
        <p:spPr>
          <a:xfrm>
            <a:off x="8819746" y="6099542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39.9648</a:t>
            </a:r>
            <a:endParaRPr lang="es-MX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65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Lastly</a:t>
            </a:r>
            <a:r>
              <a:rPr lang="es-MX" dirty="0"/>
              <a:t>, </a:t>
            </a:r>
            <a:r>
              <a:rPr lang="es-MX" dirty="0" err="1"/>
              <a:t>let’s</a:t>
            </a:r>
            <a:r>
              <a:rPr lang="es-MX" dirty="0"/>
              <a:t> try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tailored</a:t>
            </a:r>
            <a:r>
              <a:rPr lang="es-MX" dirty="0"/>
              <a:t> as </a:t>
            </a:r>
            <a:r>
              <a:rPr lang="es-MX" dirty="0" err="1"/>
              <a:t>SPTvsLPT</a:t>
            </a:r>
            <a:r>
              <a:rPr lang="es-MX" dirty="0"/>
              <a:t> (SPT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favored</a:t>
            </a:r>
            <a:r>
              <a:rPr lang="es-MX" dirty="0"/>
              <a:t>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123100"/>
              </p:ext>
            </p:extLst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0.0198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9.9347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0.4823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8.9412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538053"/>
              </p:ext>
            </p:extLst>
          </p:nvPr>
        </p:nvGraphicFramePr>
        <p:xfrm>
          <a:off x="7234987" y="2641589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</p:spTree>
    <p:extLst>
      <p:ext uri="{BB962C8B-B14F-4D97-AF65-F5344CB8AC3E}">
        <p14:creationId xmlns:p14="http://schemas.microsoft.com/office/powerpoint/2010/main" val="1383295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4C5C60-C02D-4DD0-A8F5-404735079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010"/>
            <a:ext cx="10515600" cy="63205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what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Results </a:t>
            </a:r>
            <a:r>
              <a:rPr lang="es-MX" dirty="0" err="1"/>
              <a:t>of</a:t>
            </a:r>
            <a:r>
              <a:rPr lang="es-MX" dirty="0"/>
              <a:t> individual </a:t>
            </a:r>
            <a:r>
              <a:rPr lang="es-MX" dirty="0" err="1"/>
              <a:t>heuristics</a:t>
            </a:r>
            <a:r>
              <a:rPr lang="es-MX" dirty="0"/>
              <a:t>: 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LPT:</a:t>
            </a:r>
            <a:r>
              <a:rPr lang="es-MX" dirty="0"/>
              <a:t> </a:t>
            </a:r>
            <a:r>
              <a:rPr lang="es-MX" b="1" dirty="0"/>
              <a:t>79.3781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SPT: 39.3781</a:t>
            </a:r>
          </a:p>
          <a:p>
            <a:pPr marL="0" indent="0">
              <a:buNone/>
            </a:pPr>
            <a:r>
              <a:rPr lang="es-MX" dirty="0"/>
              <a:t>As </a:t>
            </a:r>
            <a:r>
              <a:rPr lang="es-MX" dirty="0" err="1"/>
              <a:t>expected</a:t>
            </a:r>
            <a:r>
              <a:rPr lang="es-MX" dirty="0"/>
              <a:t>, </a:t>
            </a: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SPT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smaller</a:t>
            </a:r>
            <a:r>
              <a:rPr lang="es-MX" dirty="0"/>
              <a:t>…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Now</a:t>
            </a:r>
            <a:r>
              <a:rPr lang="es-MX" dirty="0"/>
              <a:t>, </a:t>
            </a:r>
            <a:r>
              <a:rPr lang="es-MX" dirty="0" err="1"/>
              <a:t>our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,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remember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HH1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LPTvsSPT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 and HH2 </a:t>
            </a:r>
            <a:r>
              <a:rPr lang="es-MX" dirty="0" err="1"/>
              <a:t>trained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SPTvsLPT</a:t>
            </a:r>
            <a:r>
              <a:rPr lang="es-MX" dirty="0"/>
              <a:t> </a:t>
            </a:r>
            <a:r>
              <a:rPr lang="es-MX" dirty="0" err="1"/>
              <a:t>instances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HH1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b="1" dirty="0"/>
              <a:t>79.3781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dirty="0" err="1"/>
              <a:t>always</a:t>
            </a:r>
            <a:r>
              <a:rPr lang="es-MX" dirty="0"/>
              <a:t> </a:t>
            </a:r>
            <a:r>
              <a:rPr lang="es-MX" b="1" dirty="0"/>
              <a:t>LPT.</a:t>
            </a:r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b="1" dirty="0"/>
              <a:t>HH2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b="1" dirty="0"/>
              <a:t>39.3781 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b="1" dirty="0"/>
              <a:t>SPTx10 MPAx2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dirty="0" err="1"/>
              <a:t>expected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say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relief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our</a:t>
            </a:r>
            <a:r>
              <a:rPr lang="es-MX" dirty="0"/>
              <a:t> training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HH’s</a:t>
            </a:r>
            <a:r>
              <a:rPr lang="es-MX" dirty="0"/>
              <a:t> </a:t>
            </a:r>
            <a:r>
              <a:rPr lang="es-MX" dirty="0" err="1"/>
              <a:t>works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Makespan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HH^2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b="1" dirty="0"/>
              <a:t>39.3781,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chosed</a:t>
            </a:r>
            <a:r>
              <a:rPr lang="es-MX" dirty="0"/>
              <a:t> </a:t>
            </a:r>
            <a:r>
              <a:rPr lang="es-MX" b="1" dirty="0"/>
              <a:t>HH2x4</a:t>
            </a:r>
            <a:r>
              <a:rPr lang="es-MX" dirty="0"/>
              <a:t> and </a:t>
            </a:r>
            <a:r>
              <a:rPr lang="es-MX" b="1" dirty="0"/>
              <a:t>HH1x8</a:t>
            </a:r>
            <a:r>
              <a:rPr lang="es-MX" dirty="0"/>
              <a:t>, and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heurisic</a:t>
            </a:r>
            <a:r>
              <a:rPr lang="es-MX" dirty="0"/>
              <a:t> </a:t>
            </a:r>
            <a:r>
              <a:rPr lang="es-MX" dirty="0" err="1"/>
              <a:t>distribution</a:t>
            </a:r>
            <a:r>
              <a:rPr lang="es-MX" dirty="0"/>
              <a:t> </a:t>
            </a:r>
            <a:r>
              <a:rPr lang="es-MX" dirty="0" err="1"/>
              <a:t>was</a:t>
            </a:r>
            <a:r>
              <a:rPr lang="es-MX" dirty="0"/>
              <a:t> [</a:t>
            </a:r>
            <a:r>
              <a:rPr lang="es-MX" b="1" dirty="0"/>
              <a:t>SPTx4 LPTx5 MPA LPTX2</a:t>
            </a:r>
            <a:r>
              <a:rPr lang="es-MX" dirty="0"/>
              <a:t>].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9811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3EEC7B-7D80-4A35-A4ED-32D30220476E}"/>
              </a:ext>
            </a:extLst>
          </p:cNvPr>
          <p:cNvSpPr txBox="1"/>
          <p:nvPr/>
        </p:nvSpPr>
        <p:spPr>
          <a:xfrm>
            <a:off x="360306" y="1874225"/>
            <a:ext cx="41793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HH1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LPTx12</a:t>
            </a:r>
            <a:r>
              <a:rPr lang="es-MX" sz="1600" dirty="0"/>
              <a:t>]</a:t>
            </a:r>
          </a:p>
          <a:p>
            <a:pPr algn="ctr"/>
            <a:endParaRPr lang="es-MX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584B7C-D26A-43FE-802A-E2703AFF0107}"/>
              </a:ext>
            </a:extLst>
          </p:cNvPr>
          <p:cNvSpPr txBox="1"/>
          <p:nvPr/>
        </p:nvSpPr>
        <p:spPr>
          <a:xfrm>
            <a:off x="4381047" y="1874225"/>
            <a:ext cx="37982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HH2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600" b="1" dirty="0"/>
              <a:t>SPTx10 MPAx2</a:t>
            </a:r>
            <a:r>
              <a:rPr lang="es-MX" sz="1600" dirty="0"/>
              <a:t>]</a:t>
            </a:r>
          </a:p>
          <a:p>
            <a:pPr algn="ctr"/>
            <a:endParaRPr lang="es-MX" sz="16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98B0D-161A-4700-B3ED-8C8E676A0A4F}"/>
              </a:ext>
            </a:extLst>
          </p:cNvPr>
          <p:cNvSpPr txBox="1"/>
          <p:nvPr/>
        </p:nvSpPr>
        <p:spPr>
          <a:xfrm>
            <a:off x="7516224" y="1775806"/>
            <a:ext cx="485039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 err="1"/>
              <a:t>Plot</a:t>
            </a:r>
            <a:r>
              <a:rPr lang="es-MX" sz="1600" b="1" dirty="0"/>
              <a:t> </a:t>
            </a:r>
            <a:r>
              <a:rPr lang="es-MX" sz="1600" b="1" dirty="0" err="1"/>
              <a:t>with</a:t>
            </a:r>
            <a:r>
              <a:rPr lang="es-MX" sz="1600" b="1" dirty="0"/>
              <a:t> HH^2 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Solvers</a:t>
            </a:r>
            <a:r>
              <a:rPr lang="es-MX" sz="1600" b="1" dirty="0"/>
              <a:t>: [HH2X4 HH1X8]</a:t>
            </a:r>
          </a:p>
          <a:p>
            <a:pPr algn="ctr"/>
            <a:r>
              <a:rPr lang="es-MX" sz="1600" b="1" dirty="0" err="1"/>
              <a:t>Order</a:t>
            </a:r>
            <a:r>
              <a:rPr lang="es-MX" sz="1600" b="1" dirty="0"/>
              <a:t> </a:t>
            </a:r>
            <a:r>
              <a:rPr lang="es-MX" sz="1600" b="1" dirty="0" err="1"/>
              <a:t>of</a:t>
            </a:r>
            <a:r>
              <a:rPr lang="es-MX" sz="1600" b="1" dirty="0"/>
              <a:t> </a:t>
            </a:r>
            <a:r>
              <a:rPr lang="es-MX" sz="1600" b="1" dirty="0" err="1"/>
              <a:t>Heuristics</a:t>
            </a:r>
            <a:r>
              <a:rPr lang="es-MX" sz="1600" b="1" dirty="0"/>
              <a:t>: </a:t>
            </a:r>
            <a:r>
              <a:rPr lang="es-MX" sz="1600" dirty="0"/>
              <a:t>[</a:t>
            </a:r>
            <a:r>
              <a:rPr lang="es-MX" sz="1400" b="1" dirty="0"/>
              <a:t>SPTx4 LPTx5 MPA LPTX2</a:t>
            </a:r>
            <a:r>
              <a:rPr lang="es-MX" sz="1050" dirty="0"/>
              <a:t>]</a:t>
            </a:r>
          </a:p>
          <a:p>
            <a:pPr marL="0" indent="0" algn="ctr">
              <a:buNone/>
            </a:pPr>
            <a:endParaRPr lang="es-MX" sz="1050" dirty="0">
              <a:solidFill>
                <a:srgbClr val="FF0000"/>
              </a:solidFill>
            </a:endParaRPr>
          </a:p>
          <a:p>
            <a:pPr algn="ctr"/>
            <a:endParaRPr lang="es-MX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75D0EE-1836-416F-89FA-898E1B73590C}"/>
              </a:ext>
            </a:extLst>
          </p:cNvPr>
          <p:cNvSpPr txBox="1"/>
          <p:nvPr/>
        </p:nvSpPr>
        <p:spPr>
          <a:xfrm>
            <a:off x="3219708" y="151415"/>
            <a:ext cx="574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PLOTS </a:t>
            </a:r>
            <a:r>
              <a:rPr lang="es-MX" sz="2400" b="1" dirty="0" err="1"/>
              <a:t>of</a:t>
            </a:r>
            <a:r>
              <a:rPr lang="es-MX" sz="2400" b="1" dirty="0"/>
              <a:t> </a:t>
            </a:r>
            <a:r>
              <a:rPr lang="es-MX" sz="2400" b="1" dirty="0" err="1"/>
              <a:t>different</a:t>
            </a:r>
            <a:r>
              <a:rPr lang="es-MX" sz="2400" b="1" dirty="0"/>
              <a:t> </a:t>
            </a:r>
            <a:r>
              <a:rPr lang="es-MX" sz="2400" b="1" dirty="0" err="1"/>
              <a:t>methods</a:t>
            </a:r>
            <a:r>
              <a:rPr lang="es-MX" sz="2400" b="1" dirty="0"/>
              <a:t> </a:t>
            </a:r>
            <a:r>
              <a:rPr lang="es-MX" sz="2400" b="1" dirty="0" err="1"/>
              <a:t>for</a:t>
            </a:r>
            <a:r>
              <a:rPr lang="es-MX" sz="2400" b="1" dirty="0"/>
              <a:t> </a:t>
            </a:r>
            <a:r>
              <a:rPr lang="es-MX" sz="2400" b="1" dirty="0" err="1"/>
              <a:t>instance</a:t>
            </a:r>
            <a:r>
              <a:rPr lang="es-MX" sz="2400" b="1" dirty="0"/>
              <a:t> </a:t>
            </a:r>
            <a:r>
              <a:rPr lang="es-MX" sz="2400" b="1" dirty="0" err="1"/>
              <a:t>SPTvsLPT</a:t>
            </a:r>
            <a:endParaRPr lang="es-MX" sz="24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054AD5-CA02-4B7C-B962-74C269165C47}"/>
              </a:ext>
            </a:extLst>
          </p:cNvPr>
          <p:cNvSpPr txBox="1"/>
          <p:nvPr/>
        </p:nvSpPr>
        <p:spPr>
          <a:xfrm>
            <a:off x="357467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FF0000"/>
                </a:solidFill>
              </a:rPr>
              <a:t>79.3781</a:t>
            </a:r>
            <a:r>
              <a:rPr lang="es-MX" sz="1800" dirty="0">
                <a:solidFill>
                  <a:srgbClr val="FF0000"/>
                </a:solidFill>
              </a:rPr>
              <a:t> 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8DB66C-E513-4585-B3C4-1D973E2A79C5}"/>
              </a:ext>
            </a:extLst>
          </p:cNvPr>
          <p:cNvSpPr txBox="1"/>
          <p:nvPr/>
        </p:nvSpPr>
        <p:spPr>
          <a:xfrm>
            <a:off x="4261860" y="5582651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>
                <a:solidFill>
                  <a:srgbClr val="00CC00"/>
                </a:solidFill>
              </a:rPr>
              <a:t>: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r>
              <a:rPr lang="es-MX" b="1" dirty="0">
                <a:solidFill>
                  <a:srgbClr val="00CC00"/>
                </a:solidFill>
              </a:rPr>
              <a:t>39.3781</a:t>
            </a:r>
            <a:endParaRPr lang="es-MX" dirty="0">
              <a:solidFill>
                <a:srgbClr val="00CC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7CD666-6FE4-40E3-A3BD-BEC75EEB6FB9}"/>
              </a:ext>
            </a:extLst>
          </p:cNvPr>
          <p:cNvSpPr txBox="1"/>
          <p:nvPr/>
        </p:nvSpPr>
        <p:spPr>
          <a:xfrm>
            <a:off x="8025706" y="5562494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39.3781</a:t>
            </a:r>
            <a:endParaRPr lang="es-MX" dirty="0">
              <a:solidFill>
                <a:srgbClr val="00CC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05839D-18AE-47CC-BAC2-9689A291C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4" t="14308" r="31184" b="31686"/>
          <a:stretch/>
        </p:blipFill>
        <p:spPr>
          <a:xfrm>
            <a:off x="582755" y="2531597"/>
            <a:ext cx="3798292" cy="30646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A394D6-7A7B-4B87-BA2F-088AE306D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58" t="14308" r="32825" b="32154"/>
          <a:stretch/>
        </p:blipFill>
        <p:spPr>
          <a:xfrm>
            <a:off x="4375481" y="2531596"/>
            <a:ext cx="3590480" cy="29595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2C576D-4E28-4093-B767-0F7A1D64E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31" t="14308" r="30085" b="32857"/>
          <a:stretch/>
        </p:blipFill>
        <p:spPr>
          <a:xfrm>
            <a:off x="8025706" y="2517981"/>
            <a:ext cx="3981829" cy="29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6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2EA4F-ECA7-4527-8A2A-6BE69DE7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Third</a:t>
            </a:r>
            <a:r>
              <a:rPr lang="es-MX" dirty="0"/>
              <a:t> Step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D4B73-FA2C-48F1-B54D-826649249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err="1"/>
              <a:t>HHprueba.step</a:t>
            </a:r>
            <a:r>
              <a:rPr lang="es-MX" dirty="0"/>
              <a:t>(</a:t>
            </a:r>
            <a:r>
              <a:rPr lang="es-MX" dirty="0" err="1"/>
              <a:t>TestingInstance</a:t>
            </a:r>
            <a:r>
              <a:rPr lang="es-MX" dirty="0"/>
              <a:t>) </a:t>
            </a:r>
          </a:p>
          <a:p>
            <a:r>
              <a:rPr lang="fr-FR" dirty="0"/>
              <a:t>ans(:,:,1) =</a:t>
            </a:r>
          </a:p>
          <a:p>
            <a:endParaRPr lang="fr-FR" dirty="0"/>
          </a:p>
          <a:p>
            <a:r>
              <a:rPr lang="fr-FR" dirty="0"/>
              <a:t>     0     2     5     4</a:t>
            </a:r>
          </a:p>
          <a:p>
            <a:r>
              <a:rPr lang="fr-FR" dirty="0"/>
              <a:t>     3     8     1     7</a:t>
            </a:r>
          </a:p>
          <a:p>
            <a:r>
              <a:rPr lang="fr-FR" dirty="0"/>
              <a:t>     0     0     4     5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ans(:,:,2) =</a:t>
            </a:r>
          </a:p>
          <a:p>
            <a:endParaRPr lang="fr-FR" dirty="0"/>
          </a:p>
          <a:p>
            <a:r>
              <a:rPr lang="fr-FR" dirty="0"/>
              <a:t>     0     3     3     4</a:t>
            </a:r>
          </a:p>
          <a:p>
            <a:r>
              <a:rPr lang="fr-FR" dirty="0"/>
              <a:t>     4     1     3     2</a:t>
            </a:r>
          </a:p>
          <a:p>
            <a:r>
              <a:rPr lang="fr-FR" dirty="0"/>
              <a:t>     0     0     2     3</a:t>
            </a: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0382EB-F532-4974-A539-C0B4187687D0}"/>
              </a:ext>
            </a:extLst>
          </p:cNvPr>
          <p:cNvSpPr txBox="1"/>
          <p:nvPr/>
        </p:nvSpPr>
        <p:spPr>
          <a:xfrm>
            <a:off x="4764505" y="5992297"/>
            <a:ext cx="6589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 </a:t>
            </a:r>
            <a:r>
              <a:rPr lang="es-MX" dirty="0" err="1"/>
              <a:t>Updated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 0.0216    0.2353    0.1412    0.4815    0.0417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82ED4-BADE-4C63-84D4-FF65D1738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7" t="15890" r="32632" b="31921"/>
          <a:stretch/>
        </p:blipFill>
        <p:spPr>
          <a:xfrm>
            <a:off x="4979620" y="571701"/>
            <a:ext cx="6159064" cy="49228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B09C418-8BC1-4308-ADA4-B6DA185583F5}"/>
              </a:ext>
            </a:extLst>
          </p:cNvPr>
          <p:cNvSpPr txBox="1"/>
          <p:nvPr/>
        </p:nvSpPr>
        <p:spPr>
          <a:xfrm>
            <a:off x="6625389" y="5659267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</p:spTree>
    <p:extLst>
      <p:ext uri="{BB962C8B-B14F-4D97-AF65-F5344CB8AC3E}">
        <p14:creationId xmlns:p14="http://schemas.microsoft.com/office/powerpoint/2010/main" val="4287594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AAEAFB-126F-4702-91A4-CC47BA7BA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0" t="3561" r="2049" b="14952"/>
          <a:stretch/>
        </p:blipFill>
        <p:spPr>
          <a:xfrm>
            <a:off x="1173698" y="183783"/>
            <a:ext cx="11010629" cy="61695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2FD16B8-E856-41CB-A786-B028FED502EB}"/>
              </a:ext>
            </a:extLst>
          </p:cNvPr>
          <p:cNvSpPr/>
          <p:nvPr/>
        </p:nvSpPr>
        <p:spPr>
          <a:xfrm>
            <a:off x="786063" y="786062"/>
            <a:ext cx="433137" cy="4395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1B30D19-128D-42C6-9788-D2FC91EA624C}"/>
              </a:ext>
            </a:extLst>
          </p:cNvPr>
          <p:cNvGrpSpPr/>
          <p:nvPr/>
        </p:nvGrpSpPr>
        <p:grpSpPr>
          <a:xfrm>
            <a:off x="434104" y="1083492"/>
            <a:ext cx="973074" cy="3349605"/>
            <a:chOff x="-79248" y="1275990"/>
            <a:chExt cx="973074" cy="334960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F6D76E4-1764-4150-A977-6C1E1EA59A19}"/>
                </a:ext>
              </a:extLst>
            </p:cNvPr>
            <p:cNvSpPr txBox="1"/>
            <p:nvPr/>
          </p:nvSpPr>
          <p:spPr>
            <a:xfrm>
              <a:off x="-20574" y="416393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LPT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F1C1EBB-2A6C-46EA-BA84-F411AC7A23AD}"/>
                </a:ext>
              </a:extLst>
            </p:cNvPr>
            <p:cNvSpPr txBox="1"/>
            <p:nvPr/>
          </p:nvSpPr>
          <p:spPr>
            <a:xfrm>
              <a:off x="-39624" y="31392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SPT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AB9A01C-3FAE-4916-8353-8F7B3202022D}"/>
                </a:ext>
              </a:extLst>
            </p:cNvPr>
            <p:cNvSpPr txBox="1"/>
            <p:nvPr/>
          </p:nvSpPr>
          <p:spPr>
            <a:xfrm>
              <a:off x="-79248" y="211610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MPA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6DB0CE-8D63-4555-97B1-18565FB99117}"/>
                </a:ext>
              </a:extLst>
            </p:cNvPr>
            <p:cNvSpPr txBox="1"/>
            <p:nvPr/>
          </p:nvSpPr>
          <p:spPr>
            <a:xfrm>
              <a:off x="-43434" y="127599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LPA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70DA70B-3C87-48AC-9835-6D22F8B95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7" t="89333" r="36884" b="2964"/>
          <a:stretch/>
        </p:blipFill>
        <p:spPr>
          <a:xfrm>
            <a:off x="8502320" y="368969"/>
            <a:ext cx="3128211" cy="566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575532-5AFD-48D0-AAAA-C2607D201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8" r="92619" b="15795"/>
          <a:stretch/>
        </p:blipFill>
        <p:spPr>
          <a:xfrm>
            <a:off x="16041" y="151700"/>
            <a:ext cx="555497" cy="62016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DE08E19-37FA-47AA-A73F-DE5B2404E817}"/>
              </a:ext>
            </a:extLst>
          </p:cNvPr>
          <p:cNvSpPr txBox="1"/>
          <p:nvPr/>
        </p:nvSpPr>
        <p:spPr>
          <a:xfrm>
            <a:off x="1173698" y="6419209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FF0000"/>
                </a:solidFill>
              </a:rPr>
              <a:t>79.3781</a:t>
            </a:r>
            <a:r>
              <a:rPr lang="es-MX" sz="1800" dirty="0">
                <a:solidFill>
                  <a:srgbClr val="FF0000"/>
                </a:solidFill>
              </a:rPr>
              <a:t> 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29CAE7-B7C8-410E-803B-5CF521E3B9C2}"/>
              </a:ext>
            </a:extLst>
          </p:cNvPr>
          <p:cNvSpPr txBox="1"/>
          <p:nvPr/>
        </p:nvSpPr>
        <p:spPr>
          <a:xfrm>
            <a:off x="5078091" y="6439366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>
                <a:solidFill>
                  <a:srgbClr val="00CC00"/>
                </a:solidFill>
              </a:rPr>
              <a:t>:</a:t>
            </a:r>
            <a:r>
              <a:rPr lang="es-MX" sz="1800" dirty="0">
                <a:solidFill>
                  <a:srgbClr val="00CC00"/>
                </a:solidFill>
              </a:rPr>
              <a:t> </a:t>
            </a:r>
            <a:r>
              <a:rPr lang="es-MX" b="1" dirty="0">
                <a:solidFill>
                  <a:srgbClr val="00CC00"/>
                </a:solidFill>
              </a:rPr>
              <a:t>39.3781</a:t>
            </a:r>
            <a:endParaRPr lang="es-MX" dirty="0">
              <a:solidFill>
                <a:srgbClr val="00CC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26C6DAB-13C8-4AC2-BEE9-849EDCC6DFA0}"/>
              </a:ext>
            </a:extLst>
          </p:cNvPr>
          <p:cNvSpPr txBox="1"/>
          <p:nvPr/>
        </p:nvSpPr>
        <p:spPr>
          <a:xfrm>
            <a:off x="8841937" y="6419209"/>
            <a:ext cx="3661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 err="1"/>
              <a:t>Makespan</a:t>
            </a:r>
            <a:r>
              <a:rPr lang="es-MX" dirty="0"/>
              <a:t>:</a:t>
            </a:r>
            <a:r>
              <a:rPr lang="es-MX" sz="1800" dirty="0"/>
              <a:t> </a:t>
            </a:r>
            <a:r>
              <a:rPr lang="es-MX" b="1" dirty="0">
                <a:solidFill>
                  <a:srgbClr val="00CC00"/>
                </a:solidFill>
              </a:rPr>
              <a:t>39.3781</a:t>
            </a:r>
            <a:endParaRPr lang="es-MX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40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953B1-561E-42F8-9154-B6E41FBB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SUMMARY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4A98B-1536-482F-92E1-FABCD58E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527785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MX" sz="9200" dirty="0" err="1"/>
              <a:t>Two</a:t>
            </a:r>
            <a:r>
              <a:rPr lang="es-MX" sz="9200" dirty="0"/>
              <a:t> </a:t>
            </a:r>
            <a:r>
              <a:rPr lang="es-MX" sz="9200" dirty="0" err="1"/>
              <a:t>instances</a:t>
            </a:r>
            <a:r>
              <a:rPr lang="es-MX" sz="9200" dirty="0"/>
              <a:t> </a:t>
            </a:r>
            <a:r>
              <a:rPr lang="es-MX" sz="9200" dirty="0" err="1"/>
              <a:t>were</a:t>
            </a:r>
            <a:r>
              <a:rPr lang="es-MX" sz="9200" dirty="0"/>
              <a:t> </a:t>
            </a:r>
            <a:r>
              <a:rPr lang="es-MX" sz="9200" dirty="0" err="1"/>
              <a:t>tested</a:t>
            </a:r>
            <a:r>
              <a:rPr lang="es-MX" sz="9200" dirty="0"/>
              <a:t>, </a:t>
            </a:r>
            <a:r>
              <a:rPr lang="es-MX" sz="9200" dirty="0" err="1"/>
              <a:t>one</a:t>
            </a:r>
            <a:r>
              <a:rPr lang="es-MX" sz="9200" dirty="0"/>
              <a:t> </a:t>
            </a:r>
            <a:r>
              <a:rPr lang="es-MX" sz="9200" dirty="0" err="1"/>
              <a:t>tailored</a:t>
            </a:r>
            <a:r>
              <a:rPr lang="es-MX" sz="9200" dirty="0"/>
              <a:t> as </a:t>
            </a:r>
            <a:r>
              <a:rPr lang="es-MX" sz="9200" dirty="0" err="1"/>
              <a:t>LPTvsSPT</a:t>
            </a:r>
            <a:r>
              <a:rPr lang="es-MX" sz="9200" dirty="0"/>
              <a:t>, and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other</a:t>
            </a:r>
            <a:r>
              <a:rPr lang="es-MX" sz="9200" dirty="0"/>
              <a:t> </a:t>
            </a:r>
            <a:r>
              <a:rPr lang="es-MX" sz="9200" dirty="0" err="1"/>
              <a:t>tailored</a:t>
            </a:r>
            <a:r>
              <a:rPr lang="es-MX" sz="9200" dirty="0"/>
              <a:t> as </a:t>
            </a:r>
            <a:r>
              <a:rPr lang="es-MX" sz="9200" dirty="0" err="1"/>
              <a:t>SPTvsLPT</a:t>
            </a:r>
            <a:r>
              <a:rPr lang="es-MX" sz="9200" dirty="0"/>
              <a:t>.</a:t>
            </a:r>
          </a:p>
          <a:p>
            <a:pPr marL="0" indent="0">
              <a:buNone/>
            </a:pPr>
            <a:endParaRPr lang="es-MX" sz="9200" dirty="0"/>
          </a:p>
          <a:p>
            <a:pPr marL="0" indent="0">
              <a:buNone/>
            </a:pPr>
            <a:r>
              <a:rPr lang="es-MX" sz="9200" dirty="0"/>
              <a:t>In </a:t>
            </a:r>
            <a:r>
              <a:rPr lang="es-MX" sz="9200" dirty="0" err="1"/>
              <a:t>both</a:t>
            </a:r>
            <a:r>
              <a:rPr lang="es-MX" sz="9200" dirty="0"/>
              <a:t> </a:t>
            </a:r>
            <a:r>
              <a:rPr lang="es-MX" sz="9200" dirty="0" err="1"/>
              <a:t>scenarios</a:t>
            </a:r>
            <a:r>
              <a:rPr lang="es-MX" sz="9200" dirty="0"/>
              <a:t>, and as </a:t>
            </a:r>
            <a:r>
              <a:rPr lang="es-MX" sz="9200" dirty="0" err="1"/>
              <a:t>expected</a:t>
            </a:r>
            <a:r>
              <a:rPr lang="es-MX" sz="9200" dirty="0"/>
              <a:t>,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heuristics</a:t>
            </a:r>
            <a:r>
              <a:rPr lang="es-MX" sz="9200" dirty="0"/>
              <a:t> </a:t>
            </a:r>
            <a:r>
              <a:rPr lang="es-MX" sz="9200" dirty="0" err="1"/>
              <a:t>for</a:t>
            </a:r>
            <a:r>
              <a:rPr lang="es-MX" sz="9200" dirty="0"/>
              <a:t> </a:t>
            </a:r>
            <a:r>
              <a:rPr lang="es-MX" sz="9200" dirty="0" err="1"/>
              <a:t>what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instance</a:t>
            </a:r>
            <a:r>
              <a:rPr lang="es-MX" sz="9200" dirty="0"/>
              <a:t> </a:t>
            </a:r>
            <a:r>
              <a:rPr lang="es-MX" sz="9200" dirty="0" err="1"/>
              <a:t>was</a:t>
            </a:r>
            <a:r>
              <a:rPr lang="es-MX" sz="9200" dirty="0"/>
              <a:t> </a:t>
            </a:r>
            <a:r>
              <a:rPr lang="es-MX" sz="9200" dirty="0" err="1"/>
              <a:t>tailored</a:t>
            </a:r>
            <a:r>
              <a:rPr lang="es-MX" sz="9200" dirty="0"/>
              <a:t> </a:t>
            </a:r>
            <a:r>
              <a:rPr lang="es-MX" sz="9200" dirty="0" err="1"/>
              <a:t>succeed</a:t>
            </a:r>
            <a:r>
              <a:rPr lang="es-MX" sz="9200" dirty="0"/>
              <a:t> in </a:t>
            </a:r>
            <a:r>
              <a:rPr lang="es-MX" sz="9200" dirty="0" err="1"/>
              <a:t>achieving</a:t>
            </a:r>
            <a:r>
              <a:rPr lang="es-MX" sz="9200" dirty="0"/>
              <a:t>, </a:t>
            </a:r>
            <a:r>
              <a:rPr lang="es-MX" sz="9200" dirty="0" err="1"/>
              <a:t>by</a:t>
            </a:r>
            <a:r>
              <a:rPr lang="es-MX" sz="9200" dirty="0"/>
              <a:t> </a:t>
            </a:r>
            <a:r>
              <a:rPr lang="es-MX" sz="9200" dirty="0" err="1"/>
              <a:t>far</a:t>
            </a:r>
            <a:r>
              <a:rPr lang="es-MX" sz="9200" dirty="0"/>
              <a:t>,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best</a:t>
            </a:r>
            <a:r>
              <a:rPr lang="es-MX" sz="9200" dirty="0"/>
              <a:t> </a:t>
            </a:r>
            <a:r>
              <a:rPr lang="es-MX" sz="9200" dirty="0" err="1"/>
              <a:t>makespan</a:t>
            </a:r>
            <a:r>
              <a:rPr lang="es-MX" sz="9200" dirty="0"/>
              <a:t>.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same</a:t>
            </a:r>
            <a:r>
              <a:rPr lang="es-MX" sz="9200" dirty="0"/>
              <a:t> </a:t>
            </a:r>
            <a:r>
              <a:rPr lang="es-MX" sz="9200" dirty="0" err="1"/>
              <a:t>happened</a:t>
            </a:r>
            <a:r>
              <a:rPr lang="es-MX" sz="9200" dirty="0"/>
              <a:t> </a:t>
            </a:r>
            <a:r>
              <a:rPr lang="es-MX" sz="9200" dirty="0" err="1"/>
              <a:t>with</a:t>
            </a:r>
            <a:r>
              <a:rPr lang="es-MX" sz="9200" dirty="0"/>
              <a:t> HH1 and HH2. </a:t>
            </a:r>
          </a:p>
          <a:p>
            <a:pPr marL="0" indent="0">
              <a:buNone/>
            </a:pPr>
            <a:r>
              <a:rPr lang="es-MX" sz="9200" dirty="0"/>
              <a:t>And viceversa, LPT,  SPT, HH1 and HH2 </a:t>
            </a:r>
            <a:r>
              <a:rPr lang="es-MX" sz="9200" dirty="0" err="1"/>
              <a:t>failed</a:t>
            </a:r>
            <a:r>
              <a:rPr lang="es-MX" sz="9200" dirty="0"/>
              <a:t> at </a:t>
            </a:r>
            <a:r>
              <a:rPr lang="es-MX" sz="9200" dirty="0" err="1"/>
              <a:t>getting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best</a:t>
            </a:r>
            <a:r>
              <a:rPr lang="es-MX" sz="9200" dirty="0"/>
              <a:t> </a:t>
            </a:r>
            <a:r>
              <a:rPr lang="es-MX" sz="9200" dirty="0" err="1"/>
              <a:t>makespan</a:t>
            </a:r>
            <a:r>
              <a:rPr lang="es-MX" sz="9200" dirty="0"/>
              <a:t> </a:t>
            </a:r>
            <a:r>
              <a:rPr lang="es-MX" sz="9200" dirty="0" err="1"/>
              <a:t>on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instance</a:t>
            </a:r>
            <a:r>
              <a:rPr lang="es-MX" sz="9200" dirty="0"/>
              <a:t> </a:t>
            </a:r>
            <a:r>
              <a:rPr lang="es-MX" sz="9200" dirty="0" err="1"/>
              <a:t>where</a:t>
            </a:r>
            <a:r>
              <a:rPr lang="es-MX" sz="9200" dirty="0"/>
              <a:t> </a:t>
            </a:r>
            <a:r>
              <a:rPr lang="es-MX" sz="9200" dirty="0" err="1"/>
              <a:t>they</a:t>
            </a:r>
            <a:r>
              <a:rPr lang="es-MX" sz="9200" dirty="0"/>
              <a:t> </a:t>
            </a:r>
            <a:r>
              <a:rPr lang="es-MX" sz="9200" dirty="0" err="1"/>
              <a:t>were</a:t>
            </a:r>
            <a:r>
              <a:rPr lang="es-MX" sz="9200" dirty="0"/>
              <a:t> </a:t>
            </a:r>
            <a:r>
              <a:rPr lang="es-MX" sz="9200" dirty="0" err="1"/>
              <a:t>supposed</a:t>
            </a:r>
            <a:r>
              <a:rPr lang="es-MX" sz="9200" dirty="0"/>
              <a:t> </a:t>
            </a:r>
            <a:r>
              <a:rPr lang="es-MX" sz="9200" dirty="0" err="1"/>
              <a:t>to</a:t>
            </a:r>
            <a:r>
              <a:rPr lang="es-MX" sz="9200" dirty="0"/>
              <a:t> </a:t>
            </a:r>
            <a:r>
              <a:rPr lang="es-MX" sz="9200" dirty="0" err="1"/>
              <a:t>failed</a:t>
            </a:r>
            <a:r>
              <a:rPr lang="es-MX" sz="9200" dirty="0"/>
              <a:t>.</a:t>
            </a:r>
          </a:p>
          <a:p>
            <a:pPr marL="0" indent="0">
              <a:buNone/>
            </a:pPr>
            <a:endParaRPr lang="es-MX" sz="9200" dirty="0"/>
          </a:p>
          <a:p>
            <a:pPr marL="0" indent="0">
              <a:buNone/>
            </a:pPr>
            <a:r>
              <a:rPr lang="es-MX" sz="9200" dirty="0" err="1"/>
              <a:t>Suprinsignly</a:t>
            </a:r>
            <a:r>
              <a:rPr lang="es-MX" sz="9200" dirty="0"/>
              <a:t>, HH^2 </a:t>
            </a:r>
            <a:r>
              <a:rPr lang="es-MX" sz="9200" dirty="0" err="1"/>
              <a:t>was</a:t>
            </a:r>
            <a:r>
              <a:rPr lang="es-MX" sz="9200" dirty="0"/>
              <a:t> </a:t>
            </a:r>
            <a:r>
              <a:rPr lang="es-MX" sz="9200" dirty="0" err="1"/>
              <a:t>able</a:t>
            </a:r>
            <a:r>
              <a:rPr lang="es-MX" sz="9200" dirty="0"/>
              <a:t> </a:t>
            </a:r>
            <a:r>
              <a:rPr lang="es-MX" sz="9200" dirty="0" err="1"/>
              <a:t>to</a:t>
            </a:r>
            <a:r>
              <a:rPr lang="es-MX" sz="9200" dirty="0"/>
              <a:t> </a:t>
            </a:r>
            <a:r>
              <a:rPr lang="es-MX" sz="9200" dirty="0" err="1"/>
              <a:t>get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best</a:t>
            </a:r>
            <a:r>
              <a:rPr lang="es-MX" sz="9200" dirty="0"/>
              <a:t> </a:t>
            </a:r>
            <a:r>
              <a:rPr lang="es-MX" sz="9200" dirty="0" err="1"/>
              <a:t>makespan</a:t>
            </a:r>
            <a:r>
              <a:rPr lang="es-MX" sz="9200" dirty="0"/>
              <a:t> in </a:t>
            </a:r>
            <a:r>
              <a:rPr lang="es-MX" sz="9200" dirty="0" err="1"/>
              <a:t>both</a:t>
            </a:r>
            <a:r>
              <a:rPr lang="es-MX" sz="9200" dirty="0"/>
              <a:t> cases. </a:t>
            </a:r>
            <a:r>
              <a:rPr lang="es-MX" sz="9200" dirty="0" err="1"/>
              <a:t>This</a:t>
            </a:r>
            <a:r>
              <a:rPr lang="es-MX" sz="9200" dirty="0"/>
              <a:t> </a:t>
            </a:r>
            <a:r>
              <a:rPr lang="es-MX" sz="9200" dirty="0" err="1"/>
              <a:t>tells</a:t>
            </a:r>
            <a:r>
              <a:rPr lang="es-MX" sz="9200" dirty="0"/>
              <a:t> </a:t>
            </a:r>
            <a:r>
              <a:rPr lang="es-MX" sz="9200" dirty="0" err="1"/>
              <a:t>us</a:t>
            </a:r>
            <a:r>
              <a:rPr lang="es-MX" sz="9200" dirty="0"/>
              <a:t> </a:t>
            </a:r>
            <a:r>
              <a:rPr lang="es-MX" sz="9200" dirty="0" err="1"/>
              <a:t>that</a:t>
            </a:r>
            <a:r>
              <a:rPr lang="es-MX" sz="9200" dirty="0"/>
              <a:t>, at </a:t>
            </a:r>
            <a:r>
              <a:rPr lang="es-MX" sz="9200" dirty="0" err="1"/>
              <a:t>least</a:t>
            </a:r>
            <a:r>
              <a:rPr lang="es-MX" sz="9200" dirty="0"/>
              <a:t> </a:t>
            </a:r>
            <a:r>
              <a:rPr lang="es-MX" sz="9200" dirty="0" err="1"/>
              <a:t>for</a:t>
            </a:r>
            <a:r>
              <a:rPr lang="es-MX" sz="9200" dirty="0"/>
              <a:t> </a:t>
            </a:r>
            <a:r>
              <a:rPr lang="es-MX" sz="9200" dirty="0" err="1"/>
              <a:t>these</a:t>
            </a:r>
            <a:r>
              <a:rPr lang="es-MX" sz="9200" dirty="0"/>
              <a:t> </a:t>
            </a:r>
            <a:r>
              <a:rPr lang="es-MX" sz="9200" dirty="0" err="1"/>
              <a:t>instances</a:t>
            </a:r>
            <a:r>
              <a:rPr lang="es-MX" sz="9200" dirty="0"/>
              <a:t>, </a:t>
            </a:r>
            <a:r>
              <a:rPr lang="es-MX" sz="9200" dirty="0" err="1"/>
              <a:t>we</a:t>
            </a:r>
            <a:r>
              <a:rPr lang="es-MX" sz="9200" dirty="0"/>
              <a:t> can </a:t>
            </a:r>
            <a:r>
              <a:rPr lang="es-MX" sz="9200" dirty="0" err="1"/>
              <a:t>have</a:t>
            </a:r>
            <a:r>
              <a:rPr lang="es-MX" sz="9200" dirty="0"/>
              <a:t> </a:t>
            </a:r>
            <a:r>
              <a:rPr lang="es-MX" sz="9200" dirty="0" err="1"/>
              <a:t>specific</a:t>
            </a:r>
            <a:r>
              <a:rPr lang="es-MX" sz="9200" dirty="0"/>
              <a:t> </a:t>
            </a:r>
            <a:r>
              <a:rPr lang="es-MX" sz="9200" dirty="0" err="1"/>
              <a:t>HH’s</a:t>
            </a:r>
            <a:r>
              <a:rPr lang="es-MX" sz="9200" dirty="0"/>
              <a:t> </a:t>
            </a:r>
            <a:r>
              <a:rPr lang="es-MX" sz="9200" dirty="0" err="1"/>
              <a:t>within</a:t>
            </a:r>
            <a:r>
              <a:rPr lang="es-MX" sz="9200" dirty="0"/>
              <a:t> a </a:t>
            </a:r>
            <a:r>
              <a:rPr lang="es-MX" sz="9200" dirty="0" err="1"/>
              <a:t>higher</a:t>
            </a:r>
            <a:r>
              <a:rPr lang="es-MX" sz="9200" dirty="0"/>
              <a:t> </a:t>
            </a:r>
            <a:r>
              <a:rPr lang="es-MX" sz="9200" dirty="0" err="1"/>
              <a:t>level</a:t>
            </a:r>
            <a:r>
              <a:rPr lang="es-MX" sz="9200" dirty="0"/>
              <a:t> </a:t>
            </a:r>
            <a:r>
              <a:rPr lang="es-MX" sz="9200" dirty="0" err="1"/>
              <a:t>method</a:t>
            </a:r>
            <a:r>
              <a:rPr lang="es-MX" sz="9200" dirty="0"/>
              <a:t>, in </a:t>
            </a:r>
            <a:r>
              <a:rPr lang="es-MX" sz="9200" dirty="0" err="1"/>
              <a:t>this</a:t>
            </a:r>
            <a:r>
              <a:rPr lang="es-MX" sz="9200" dirty="0"/>
              <a:t> case a HH^2, and </a:t>
            </a:r>
            <a:r>
              <a:rPr lang="es-MX" sz="9200" dirty="0" err="1"/>
              <a:t>select</a:t>
            </a:r>
            <a:r>
              <a:rPr lang="es-MX" sz="9200" dirty="0"/>
              <a:t> </a:t>
            </a:r>
            <a:r>
              <a:rPr lang="es-MX" sz="9200" dirty="0" err="1"/>
              <a:t>them</a:t>
            </a:r>
            <a:r>
              <a:rPr lang="es-MX" sz="9200" dirty="0"/>
              <a:t> (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HH’s</a:t>
            </a:r>
            <a:r>
              <a:rPr lang="es-MX" sz="9200" dirty="0"/>
              <a:t>) </a:t>
            </a:r>
            <a:r>
              <a:rPr lang="es-MX" sz="9200" dirty="0" err="1"/>
              <a:t>whenever</a:t>
            </a:r>
            <a:r>
              <a:rPr lang="es-MX" sz="9200" dirty="0"/>
              <a:t> </a:t>
            </a:r>
            <a:r>
              <a:rPr lang="es-MX" sz="9200" dirty="0" err="1"/>
              <a:t>they</a:t>
            </a:r>
            <a:r>
              <a:rPr lang="es-MX" sz="9200" dirty="0"/>
              <a:t> are </a:t>
            </a:r>
            <a:r>
              <a:rPr lang="es-MX" sz="9200" dirty="0" err="1"/>
              <a:t>required</a:t>
            </a:r>
            <a:r>
              <a:rPr lang="es-MX" sz="9200" dirty="0"/>
              <a:t> </a:t>
            </a:r>
            <a:r>
              <a:rPr lang="es-MX" sz="9200" dirty="0" err="1"/>
              <a:t>according</a:t>
            </a:r>
            <a:r>
              <a:rPr lang="es-MX" sz="9200" dirty="0"/>
              <a:t> </a:t>
            </a:r>
            <a:r>
              <a:rPr lang="es-MX" sz="9200" dirty="0" err="1"/>
              <a:t>to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problem</a:t>
            </a:r>
            <a:r>
              <a:rPr lang="es-MX" sz="9200" dirty="0"/>
              <a:t> </a:t>
            </a:r>
            <a:r>
              <a:rPr lang="es-MX" sz="9200" dirty="0" err="1"/>
              <a:t>features</a:t>
            </a:r>
            <a:r>
              <a:rPr lang="es-MX" sz="9200" dirty="0"/>
              <a:t>. </a:t>
            </a:r>
          </a:p>
          <a:p>
            <a:pPr marL="0" indent="0">
              <a:buNone/>
            </a:pPr>
            <a:endParaRPr lang="es-MX" sz="9200" dirty="0"/>
          </a:p>
          <a:p>
            <a:pPr marL="0" indent="0">
              <a:buNone/>
            </a:pPr>
            <a:r>
              <a:rPr lang="es-MX" sz="9200" dirty="0" err="1"/>
              <a:t>Further</a:t>
            </a:r>
            <a:r>
              <a:rPr lang="es-MX" sz="9200" dirty="0"/>
              <a:t> Testing </a:t>
            </a:r>
            <a:r>
              <a:rPr lang="es-MX" sz="9200" dirty="0" err="1"/>
              <a:t>is</a:t>
            </a:r>
            <a:r>
              <a:rPr lang="es-MX" sz="9200" dirty="0"/>
              <a:t> </a:t>
            </a:r>
            <a:r>
              <a:rPr lang="es-MX" sz="9200" dirty="0" err="1"/>
              <a:t>required</a:t>
            </a:r>
            <a:r>
              <a:rPr lang="es-MX" sz="9200" dirty="0"/>
              <a:t>, Testing sets </a:t>
            </a:r>
            <a:r>
              <a:rPr lang="es-MX" sz="9200" dirty="0" err="1"/>
              <a:t>of</a:t>
            </a:r>
            <a:r>
              <a:rPr lang="es-MX" sz="9200" dirty="0"/>
              <a:t> </a:t>
            </a:r>
            <a:r>
              <a:rPr lang="es-MX" sz="9200" dirty="0" err="1"/>
              <a:t>instances</a:t>
            </a:r>
            <a:r>
              <a:rPr lang="es-MX" sz="9200" dirty="0"/>
              <a:t> </a:t>
            </a:r>
            <a:r>
              <a:rPr lang="es-MX" sz="9200" dirty="0" err="1"/>
              <a:t>instead</a:t>
            </a:r>
            <a:r>
              <a:rPr lang="es-MX" sz="9200" dirty="0"/>
              <a:t> </a:t>
            </a:r>
            <a:r>
              <a:rPr lang="es-MX" sz="9200" dirty="0" err="1"/>
              <a:t>of</a:t>
            </a:r>
            <a:r>
              <a:rPr lang="es-MX" sz="9200" dirty="0"/>
              <a:t> individual </a:t>
            </a:r>
            <a:r>
              <a:rPr lang="es-MX" sz="9200" dirty="0" err="1"/>
              <a:t>ones</a:t>
            </a:r>
            <a:r>
              <a:rPr lang="es-MX" sz="9200" dirty="0"/>
              <a:t> </a:t>
            </a:r>
            <a:r>
              <a:rPr lang="es-MX" sz="9200" dirty="0" err="1"/>
              <a:t>to</a:t>
            </a:r>
            <a:r>
              <a:rPr lang="es-MX" sz="9200" dirty="0"/>
              <a:t> </a:t>
            </a:r>
            <a:r>
              <a:rPr lang="es-MX" sz="9200" dirty="0" err="1"/>
              <a:t>measure</a:t>
            </a:r>
            <a:r>
              <a:rPr lang="es-MX" sz="9200" dirty="0"/>
              <a:t> </a:t>
            </a:r>
            <a:r>
              <a:rPr lang="es-MX" sz="9200" dirty="0" err="1"/>
              <a:t>the</a:t>
            </a:r>
            <a:r>
              <a:rPr lang="es-MX" sz="9200" dirty="0"/>
              <a:t> </a:t>
            </a:r>
            <a:r>
              <a:rPr lang="es-MX" sz="9200" dirty="0" err="1"/>
              <a:t>impact</a:t>
            </a:r>
            <a:r>
              <a:rPr lang="es-MX" sz="9200" dirty="0"/>
              <a:t> </a:t>
            </a:r>
            <a:r>
              <a:rPr lang="es-MX" sz="9200" dirty="0" err="1"/>
              <a:t>of</a:t>
            </a:r>
            <a:r>
              <a:rPr lang="es-MX" sz="9200" dirty="0"/>
              <a:t> </a:t>
            </a:r>
            <a:r>
              <a:rPr lang="es-MX" sz="9200" dirty="0" err="1"/>
              <a:t>this</a:t>
            </a:r>
            <a:r>
              <a:rPr lang="es-MX" sz="9200" dirty="0"/>
              <a:t> </a:t>
            </a:r>
            <a:r>
              <a:rPr lang="es-MX" sz="9200" dirty="0" err="1"/>
              <a:t>model</a:t>
            </a:r>
            <a:r>
              <a:rPr lang="es-MX" sz="9200" dirty="0"/>
              <a:t>.</a:t>
            </a:r>
          </a:p>
          <a:p>
            <a:pPr marL="0" indent="0">
              <a:buNone/>
            </a:pPr>
            <a:r>
              <a:rPr lang="es-MX" dirty="0"/>
              <a:t> 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3345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B5F53A1-656D-4E18-BBB4-CA34F2F542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00200" y="4269282"/>
                <a:ext cx="8991600" cy="1264762"/>
              </a:xfrm>
            </p:spPr>
            <p:txBody>
              <a:bodyPr vert="horz" lIns="274320" tIns="182880" rIns="274320" bIns="182880" rtlCol="0" anchor="ctr" anchorCtr="1">
                <a:normAutofit/>
              </a:bodyPr>
              <a:lstStyle/>
              <a:p>
                <a:r>
                  <a:rPr lang="en-US" sz="3200"/>
                  <a:t>Translation Algorithm: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𝐻𝐻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𝐻𝐻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2B5F53A1-656D-4E18-BBB4-CA34F2F54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0200" y="4269282"/>
                <a:ext cx="8991600" cy="12647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33312045-0597-4DBA-BA7B-A280FEB3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465" y="1323956"/>
            <a:ext cx="2580894" cy="11628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5A2DDC-4D7D-4B90-9D41-8DF3C78C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772" y="1323956"/>
            <a:ext cx="2580895" cy="11628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2B1326-7197-46F3-9233-EE36D595F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202" y="1323956"/>
            <a:ext cx="2580895" cy="11628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CA948F-5D45-4985-8A45-225D43B39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" y="1323956"/>
            <a:ext cx="2580895" cy="116282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ADCFC6C-2C1F-4338-9532-58856B2CEEF7}"/>
              </a:ext>
            </a:extLst>
          </p:cNvPr>
          <p:cNvSpPr/>
          <p:nvPr/>
        </p:nvSpPr>
        <p:spPr>
          <a:xfrm>
            <a:off x="640079" y="2781396"/>
            <a:ext cx="1283971" cy="32385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81D412-BDB5-456E-9850-B755F65AB617}"/>
              </a:ext>
            </a:extLst>
          </p:cNvPr>
          <p:cNvSpPr/>
          <p:nvPr/>
        </p:nvSpPr>
        <p:spPr>
          <a:xfrm>
            <a:off x="1924050" y="2781396"/>
            <a:ext cx="1283971" cy="323850"/>
          </a:xfrm>
          <a:prstGeom prst="rect">
            <a:avLst/>
          </a:prstGeom>
          <a:solidFill>
            <a:srgbClr val="FF89EE"/>
          </a:solidFill>
          <a:ln>
            <a:solidFill>
              <a:srgbClr val="FF8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DD1C4A3-9C4E-498B-80EC-CC2464FA756C}"/>
              </a:ext>
            </a:extLst>
          </p:cNvPr>
          <p:cNvSpPr txBox="1"/>
          <p:nvPr/>
        </p:nvSpPr>
        <p:spPr>
          <a:xfrm>
            <a:off x="838200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2831F5-8373-4223-85A3-8D52A9CD8BFC}"/>
              </a:ext>
            </a:extLst>
          </p:cNvPr>
          <p:cNvSpPr txBox="1"/>
          <p:nvPr/>
        </p:nvSpPr>
        <p:spPr>
          <a:xfrm>
            <a:off x="2099310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HH2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02A1C5A-E453-4867-B26F-582A2C283968}"/>
              </a:ext>
            </a:extLst>
          </p:cNvPr>
          <p:cNvSpPr/>
          <p:nvPr/>
        </p:nvSpPr>
        <p:spPr>
          <a:xfrm>
            <a:off x="3491862" y="2800446"/>
            <a:ext cx="1283971" cy="3238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1667A36-E95B-4E5A-B208-4220652A7E25}"/>
              </a:ext>
            </a:extLst>
          </p:cNvPr>
          <p:cNvSpPr/>
          <p:nvPr/>
        </p:nvSpPr>
        <p:spPr>
          <a:xfrm>
            <a:off x="4775833" y="2800446"/>
            <a:ext cx="1283971" cy="323850"/>
          </a:xfrm>
          <a:prstGeom prst="rect">
            <a:avLst/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255221-C485-4220-A402-65ED99FCCA08}"/>
              </a:ext>
            </a:extLst>
          </p:cNvPr>
          <p:cNvSpPr txBox="1"/>
          <p:nvPr/>
        </p:nvSpPr>
        <p:spPr>
          <a:xfrm>
            <a:off x="3689983" y="278139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6636526-14E7-4ADE-8E0F-F8746120B151}"/>
              </a:ext>
            </a:extLst>
          </p:cNvPr>
          <p:cNvSpPr txBox="1"/>
          <p:nvPr/>
        </p:nvSpPr>
        <p:spPr>
          <a:xfrm>
            <a:off x="4951093" y="278139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H2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56B4D05-270A-4F0E-A7D1-0C2C56BAF68A}"/>
              </a:ext>
            </a:extLst>
          </p:cNvPr>
          <p:cNvSpPr/>
          <p:nvPr/>
        </p:nvSpPr>
        <p:spPr>
          <a:xfrm>
            <a:off x="6441755" y="2781396"/>
            <a:ext cx="1283971" cy="3238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77BF482-4099-4783-9084-63C77CF8EFD2}"/>
              </a:ext>
            </a:extLst>
          </p:cNvPr>
          <p:cNvSpPr/>
          <p:nvPr/>
        </p:nvSpPr>
        <p:spPr>
          <a:xfrm>
            <a:off x="7725726" y="2781396"/>
            <a:ext cx="1283971" cy="3238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D7915C5-67F2-4163-84B5-AD3473530A3D}"/>
              </a:ext>
            </a:extLst>
          </p:cNvPr>
          <p:cNvSpPr txBox="1"/>
          <p:nvPr/>
        </p:nvSpPr>
        <p:spPr>
          <a:xfrm>
            <a:off x="6639876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BB13BF4-23DB-4F21-9AED-DFB89ED7DBEB}"/>
              </a:ext>
            </a:extLst>
          </p:cNvPr>
          <p:cNvSpPr txBox="1"/>
          <p:nvPr/>
        </p:nvSpPr>
        <p:spPr>
          <a:xfrm>
            <a:off x="7900986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H4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8342414-D059-4123-B142-60DBFE865326}"/>
              </a:ext>
            </a:extLst>
          </p:cNvPr>
          <p:cNvSpPr/>
          <p:nvPr/>
        </p:nvSpPr>
        <p:spPr>
          <a:xfrm>
            <a:off x="9259916" y="2781396"/>
            <a:ext cx="1283971" cy="3238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363EB68-E306-41B3-AE2A-9414C686C1B7}"/>
              </a:ext>
            </a:extLst>
          </p:cNvPr>
          <p:cNvSpPr txBox="1"/>
          <p:nvPr/>
        </p:nvSpPr>
        <p:spPr>
          <a:xfrm>
            <a:off x="9458037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H1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837647D-37C2-4DEC-81D2-F4A47CF2CBE0}"/>
              </a:ext>
            </a:extLst>
          </p:cNvPr>
          <p:cNvSpPr/>
          <p:nvPr/>
        </p:nvSpPr>
        <p:spPr>
          <a:xfrm>
            <a:off x="10547985" y="2781396"/>
            <a:ext cx="1283971" cy="3238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7FC364A-01F5-42C8-89DF-DE6817A46AA2}"/>
              </a:ext>
            </a:extLst>
          </p:cNvPr>
          <p:cNvSpPr txBox="1"/>
          <p:nvPr/>
        </p:nvSpPr>
        <p:spPr>
          <a:xfrm>
            <a:off x="10723245" y="2762346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352C7F7-E01D-44C7-9A6C-1FA8521D91A5}"/>
              </a:ext>
            </a:extLst>
          </p:cNvPr>
          <p:cNvCxnSpPr>
            <a:cxnSpLocks/>
          </p:cNvCxnSpPr>
          <p:nvPr/>
        </p:nvCxnSpPr>
        <p:spPr>
          <a:xfrm>
            <a:off x="640079" y="3207878"/>
            <a:ext cx="25808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F292EBE-52C9-4F28-8785-CD95F8DD1529}"/>
              </a:ext>
            </a:extLst>
          </p:cNvPr>
          <p:cNvSpPr txBox="1"/>
          <p:nvPr/>
        </p:nvSpPr>
        <p:spPr>
          <a:xfrm>
            <a:off x="576263" y="3257550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FD8488A-3941-492A-BA44-F2B23DDA7BEC}"/>
              </a:ext>
            </a:extLst>
          </p:cNvPr>
          <p:cNvSpPr txBox="1"/>
          <p:nvPr/>
        </p:nvSpPr>
        <p:spPr>
          <a:xfrm>
            <a:off x="3025712" y="3256201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1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FB71229-A54D-4C16-BB8E-21EBB2A42FFA}"/>
              </a:ext>
            </a:extLst>
          </p:cNvPr>
          <p:cNvCxnSpPr>
            <a:cxnSpLocks/>
          </p:cNvCxnSpPr>
          <p:nvPr/>
        </p:nvCxnSpPr>
        <p:spPr>
          <a:xfrm>
            <a:off x="3461383" y="3207878"/>
            <a:ext cx="25808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8CEBACB-E9CB-4F6D-A955-4FE4A337C1BA}"/>
              </a:ext>
            </a:extLst>
          </p:cNvPr>
          <p:cNvSpPr txBox="1"/>
          <p:nvPr/>
        </p:nvSpPr>
        <p:spPr>
          <a:xfrm>
            <a:off x="3397567" y="3257550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0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DA2A9F6-DEDF-40F5-8914-49FA034F5CBC}"/>
              </a:ext>
            </a:extLst>
          </p:cNvPr>
          <p:cNvSpPr txBox="1"/>
          <p:nvPr/>
        </p:nvSpPr>
        <p:spPr>
          <a:xfrm>
            <a:off x="5847016" y="3256201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1</a:t>
            </a: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0E1420EC-5F76-4C22-A3F7-C10FFEFD2AF2}"/>
              </a:ext>
            </a:extLst>
          </p:cNvPr>
          <p:cNvCxnSpPr>
            <a:cxnSpLocks/>
          </p:cNvCxnSpPr>
          <p:nvPr/>
        </p:nvCxnSpPr>
        <p:spPr>
          <a:xfrm>
            <a:off x="6428802" y="3207878"/>
            <a:ext cx="25808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103C4F0-F940-470D-A410-2B1222607198}"/>
              </a:ext>
            </a:extLst>
          </p:cNvPr>
          <p:cNvSpPr txBox="1"/>
          <p:nvPr/>
        </p:nvSpPr>
        <p:spPr>
          <a:xfrm>
            <a:off x="6364986" y="3257550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DE78353-7515-4689-9F94-B94883C3F45C}"/>
              </a:ext>
            </a:extLst>
          </p:cNvPr>
          <p:cNvSpPr txBox="1"/>
          <p:nvPr/>
        </p:nvSpPr>
        <p:spPr>
          <a:xfrm>
            <a:off x="8814435" y="3256201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1</a:t>
            </a:r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61E60009-7694-470F-95B7-78C98DC79BEC}"/>
              </a:ext>
            </a:extLst>
          </p:cNvPr>
          <p:cNvCxnSpPr>
            <a:cxnSpLocks/>
          </p:cNvCxnSpPr>
          <p:nvPr/>
        </p:nvCxnSpPr>
        <p:spPr>
          <a:xfrm>
            <a:off x="9251061" y="3207878"/>
            <a:ext cx="25808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166386F-26D2-4149-A225-E0CA50528193}"/>
              </a:ext>
            </a:extLst>
          </p:cNvPr>
          <p:cNvSpPr txBox="1"/>
          <p:nvPr/>
        </p:nvSpPr>
        <p:spPr>
          <a:xfrm>
            <a:off x="9187245" y="3257550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5522F34-1408-4067-B549-F964DC79FF17}"/>
              </a:ext>
            </a:extLst>
          </p:cNvPr>
          <p:cNvSpPr txBox="1"/>
          <p:nvPr/>
        </p:nvSpPr>
        <p:spPr>
          <a:xfrm>
            <a:off x="11636694" y="3256201"/>
            <a:ext cx="19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1</a:t>
            </a:r>
          </a:p>
        </p:txBody>
      </p:sp>
      <p:sp>
        <p:nvSpPr>
          <p:cNvPr id="36" name="Marcador de número de diapositiva 3">
            <a:extLst>
              <a:ext uri="{FF2B5EF4-FFF2-40B4-BE49-F238E27FC236}">
                <a16:creationId xmlns:a16="http://schemas.microsoft.com/office/drawing/2014/main" id="{480FE3FF-CD01-4D17-BEF9-17C8A8F8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79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847336E-FFA8-44D9-AE9E-3C0C2DEB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1036092"/>
            <a:ext cx="3854945" cy="16904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1BE709-9C84-44E5-9099-519811C7E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4138808"/>
            <a:ext cx="3854945" cy="16904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F73D26-58B6-4EE2-B96E-495034B24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764" y="2030611"/>
            <a:ext cx="6410084" cy="28108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4DF445-13C9-4889-B05B-B3FB4048320C}"/>
              </a:ext>
            </a:extLst>
          </p:cNvPr>
          <p:cNvSpPr txBox="1"/>
          <p:nvPr/>
        </p:nvSpPr>
        <p:spPr>
          <a:xfrm>
            <a:off x="5144764" y="5276850"/>
            <a:ext cx="641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translating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HH^2 </a:t>
            </a:r>
            <a:r>
              <a:rPr lang="es-MX" dirty="0" err="1"/>
              <a:t>model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intuitive</a:t>
            </a:r>
            <a:r>
              <a:rPr lang="es-MX" dirty="0"/>
              <a:t> at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sight</a:t>
            </a:r>
            <a:r>
              <a:rPr lang="es-MX" dirty="0"/>
              <a:t>…</a:t>
            </a: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3573D6BC-473B-4643-9834-5EDA6B75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95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5C24ED16-CA91-442F-A4C3-D3F842DC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5" y="955765"/>
            <a:ext cx="6654680" cy="49910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0D4F8C-155E-49DE-96C4-B553A269B6CA}"/>
              </a:ext>
            </a:extLst>
          </p:cNvPr>
          <p:cNvSpPr txBox="1"/>
          <p:nvPr/>
        </p:nvSpPr>
        <p:spPr>
          <a:xfrm>
            <a:off x="7046595" y="793750"/>
            <a:ext cx="26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HH^2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17D027E-992A-4184-988A-EF1BEC1A7855}"/>
              </a:ext>
            </a:extLst>
          </p:cNvPr>
          <p:cNvSpPr txBox="1"/>
          <p:nvPr/>
        </p:nvSpPr>
        <p:spPr>
          <a:xfrm>
            <a:off x="6038615" y="2464885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HH1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181BA6-6C8F-411C-86B0-2E27271968E5}"/>
              </a:ext>
            </a:extLst>
          </p:cNvPr>
          <p:cNvSpPr txBox="1"/>
          <p:nvPr/>
        </p:nvSpPr>
        <p:spPr>
          <a:xfrm>
            <a:off x="8512003" y="4051197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HH2 </a:t>
            </a:r>
          </a:p>
        </p:txBody>
      </p:sp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736350C-5DB7-4714-84F2-E049D26FF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5"/>
          <a:stretch/>
        </p:blipFill>
        <p:spPr>
          <a:xfrm>
            <a:off x="745953" y="778254"/>
            <a:ext cx="3457296" cy="248988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56DCD3B-9091-4774-B194-BCFFAA11A376}"/>
              </a:ext>
            </a:extLst>
          </p:cNvPr>
          <p:cNvSpPr txBox="1"/>
          <p:nvPr/>
        </p:nvSpPr>
        <p:spPr>
          <a:xfrm>
            <a:off x="1246572" y="500187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HH1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584545-D4B4-45F2-975E-26EAD19ECB2E}"/>
              </a:ext>
            </a:extLst>
          </p:cNvPr>
          <p:cNvSpPr txBox="1"/>
          <p:nvPr/>
        </p:nvSpPr>
        <p:spPr>
          <a:xfrm>
            <a:off x="620097" y="2144075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H1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23957FC-50CC-4474-8141-27032C923E68}"/>
              </a:ext>
            </a:extLst>
          </p:cNvPr>
          <p:cNvSpPr txBox="1"/>
          <p:nvPr/>
        </p:nvSpPr>
        <p:spPr>
          <a:xfrm>
            <a:off x="1812606" y="1408429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H2 </a:t>
            </a:r>
          </a:p>
        </p:txBody>
      </p:sp>
      <p:pic>
        <p:nvPicPr>
          <p:cNvPr id="11" name="Imagen 10" descr="Patrón de fondo&#10;&#10;Descripción generada automáticamente">
            <a:extLst>
              <a:ext uri="{FF2B5EF4-FFF2-40B4-BE49-F238E27FC236}">
                <a16:creationId xmlns:a16="http://schemas.microsoft.com/office/drawing/2014/main" id="{59AB15D7-30D2-41CE-9305-779C41EC7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54"/>
          <a:stretch/>
        </p:blipFill>
        <p:spPr>
          <a:xfrm>
            <a:off x="710256" y="3812969"/>
            <a:ext cx="3538628" cy="256497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4A7842B-F735-4264-95C5-29BEDB46A837}"/>
              </a:ext>
            </a:extLst>
          </p:cNvPr>
          <p:cNvSpPr txBox="1"/>
          <p:nvPr/>
        </p:nvSpPr>
        <p:spPr>
          <a:xfrm>
            <a:off x="1169676" y="3589532"/>
            <a:ext cx="260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HH2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3303874-2559-43AD-B9D6-2B27B6B175E1}"/>
              </a:ext>
            </a:extLst>
          </p:cNvPr>
          <p:cNvSpPr txBox="1"/>
          <p:nvPr/>
        </p:nvSpPr>
        <p:spPr>
          <a:xfrm>
            <a:off x="620097" y="5249516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92847ED-3DF1-4C08-A461-22DA322131EC}"/>
              </a:ext>
            </a:extLst>
          </p:cNvPr>
          <p:cNvSpPr txBox="1"/>
          <p:nvPr/>
        </p:nvSpPr>
        <p:spPr>
          <a:xfrm>
            <a:off x="1857323" y="4433900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2E5020-B9B7-4140-BBAB-92D0B2CD46B0}"/>
              </a:ext>
            </a:extLst>
          </p:cNvPr>
          <p:cNvSpPr txBox="1"/>
          <p:nvPr/>
        </p:nvSpPr>
        <p:spPr>
          <a:xfrm>
            <a:off x="5146478" y="5718859"/>
            <a:ext cx="641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these</a:t>
            </a:r>
            <a:r>
              <a:rPr lang="es-MX" dirty="0"/>
              <a:t>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easy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imagine </a:t>
            </a: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translated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reduced</a:t>
            </a:r>
            <a:r>
              <a:rPr lang="es-MX" dirty="0"/>
              <a:t> HH,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its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?</a:t>
            </a:r>
          </a:p>
        </p:txBody>
      </p:sp>
      <p:sp>
        <p:nvSpPr>
          <p:cNvPr id="26" name="Marcador de número de diapositiva 3">
            <a:extLst>
              <a:ext uri="{FF2B5EF4-FFF2-40B4-BE49-F238E27FC236}">
                <a16:creationId xmlns:a16="http://schemas.microsoft.com/office/drawing/2014/main" id="{E3907FD9-7DAE-4EFC-98B9-D0392220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9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A847C31-7D1C-401F-8F03-225170DD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5" y="4418048"/>
            <a:ext cx="3503352" cy="12329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B30C8D-C9AA-4A0A-AD6B-E87A279B9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23" y="4413203"/>
            <a:ext cx="3537345" cy="12449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8F4C72-ABB9-4DAC-AC2C-10BCE163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585" y="4413203"/>
            <a:ext cx="3517120" cy="12377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F9A3C2D-46A0-4EE7-A313-9DA0A7EFEBE2}"/>
              </a:ext>
            </a:extLst>
          </p:cNvPr>
          <p:cNvSpPr txBox="1"/>
          <p:nvPr/>
        </p:nvSpPr>
        <p:spPr>
          <a:xfrm>
            <a:off x="3812481" y="480053"/>
            <a:ext cx="4567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/>
              <a:t>1. </a:t>
            </a:r>
            <a:r>
              <a:rPr lang="es-MX" sz="4400" b="1" dirty="0" err="1"/>
              <a:t>Segmentation</a:t>
            </a:r>
            <a:endParaRPr lang="es-MX" sz="44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BC71462-6A67-4ADF-93D9-91EDBE7E9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77" y="1886734"/>
            <a:ext cx="3517119" cy="15422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4945F5-A511-45B7-8D1A-B631DD10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256" y="1886734"/>
            <a:ext cx="3537345" cy="15511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AF63343-F0BD-48ED-A94A-8E67D8D30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585" y="1886734"/>
            <a:ext cx="3517120" cy="1542266"/>
          </a:xfrm>
          <a:prstGeom prst="rect">
            <a:avLst/>
          </a:prstGeom>
        </p:spPr>
      </p:pic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6B5A072-E918-49AE-8B71-CE388C55A07B}"/>
              </a:ext>
            </a:extLst>
          </p:cNvPr>
          <p:cNvSpPr/>
          <p:nvPr/>
        </p:nvSpPr>
        <p:spPr>
          <a:xfrm>
            <a:off x="1857286" y="3161214"/>
            <a:ext cx="800100" cy="1232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02DB1DC0-0113-4838-8183-1872600C2B5F}"/>
              </a:ext>
            </a:extLst>
          </p:cNvPr>
          <p:cNvSpPr/>
          <p:nvPr/>
        </p:nvSpPr>
        <p:spPr>
          <a:xfrm>
            <a:off x="5710095" y="3161213"/>
            <a:ext cx="800100" cy="1232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364FF4A6-A63E-4C72-9E90-BCE957470B5C}"/>
              </a:ext>
            </a:extLst>
          </p:cNvPr>
          <p:cNvSpPr/>
          <p:nvPr/>
        </p:nvSpPr>
        <p:spPr>
          <a:xfrm>
            <a:off x="9529209" y="3161212"/>
            <a:ext cx="800100" cy="1232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132997CF-9810-49F7-BFAC-22F299D4700C}"/>
              </a:ext>
            </a:extLst>
          </p:cNvPr>
          <p:cNvSpPr/>
          <p:nvPr/>
        </p:nvSpPr>
        <p:spPr>
          <a:xfrm rot="16200000">
            <a:off x="3740868" y="2836749"/>
            <a:ext cx="646333" cy="2124896"/>
          </a:xfrm>
          <a:prstGeom prst="downArrow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51B5E15C-E7ED-4332-BEB3-4B5B37FA880B}"/>
              </a:ext>
            </a:extLst>
          </p:cNvPr>
          <p:cNvSpPr/>
          <p:nvPr/>
        </p:nvSpPr>
        <p:spPr>
          <a:xfrm rot="16200000">
            <a:off x="7856026" y="2836748"/>
            <a:ext cx="646333" cy="2124896"/>
          </a:xfrm>
          <a:prstGeom prst="downArrow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05857C-5391-4382-A762-96C6ECA57CDF}"/>
              </a:ext>
            </a:extLst>
          </p:cNvPr>
          <p:cNvSpPr txBox="1"/>
          <p:nvPr/>
        </p:nvSpPr>
        <p:spPr>
          <a:xfrm>
            <a:off x="498777" y="6153150"/>
            <a:ext cx="1120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feature</a:t>
            </a:r>
            <a:r>
              <a:rPr lang="es-MX" dirty="0"/>
              <a:t> </a:t>
            </a:r>
            <a:r>
              <a:rPr lang="es-MX" dirty="0" err="1"/>
              <a:t>value</a:t>
            </a:r>
            <a:r>
              <a:rPr lang="es-MX" dirty="0"/>
              <a:t> </a:t>
            </a:r>
            <a:r>
              <a:rPr lang="es-MX" dirty="0" err="1"/>
              <a:t>range</a:t>
            </a:r>
            <a:r>
              <a:rPr lang="es-MX" dirty="0"/>
              <a:t> in </a:t>
            </a:r>
            <a:r>
              <a:rPr lang="es-MX" dirty="0" err="1"/>
              <a:t>which</a:t>
            </a:r>
            <a:r>
              <a:rPr lang="es-MX" dirty="0"/>
              <a:t> a rule </a:t>
            </a:r>
            <a:r>
              <a:rPr lang="es-MX" dirty="0" err="1"/>
              <a:t>gets</a:t>
            </a:r>
            <a:r>
              <a:rPr lang="es-MX" dirty="0"/>
              <a:t> </a:t>
            </a:r>
            <a:r>
              <a:rPr lang="es-MX" dirty="0" err="1"/>
              <a:t>picked</a:t>
            </a:r>
            <a:r>
              <a:rPr lang="es-MX" dirty="0"/>
              <a:t>…</a:t>
            </a: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0662BCC8-1FB1-4355-9CAC-641E4D02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7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F9A3C2D-46A0-4EE7-A313-9DA0A7EFEBE2}"/>
              </a:ext>
            </a:extLst>
          </p:cNvPr>
          <p:cNvSpPr txBox="1"/>
          <p:nvPr/>
        </p:nvSpPr>
        <p:spPr>
          <a:xfrm>
            <a:off x="483786" y="408338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II. Scaling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C4DD8C-47B9-4383-9413-41F81DFE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70" y="4596934"/>
            <a:ext cx="3529109" cy="12420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241DD9-5633-477B-8FC1-88B0B840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659" y="4596934"/>
            <a:ext cx="3526424" cy="124105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EB4B0D2-EE47-4561-A5FC-561FE557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22" y="1810414"/>
            <a:ext cx="3517119" cy="12377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50C7057-A275-4D56-A1EC-4CD45A8AE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901" y="1803296"/>
            <a:ext cx="3537345" cy="124490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1F4C8CB-B6DF-41C8-B6BF-684AB5C38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230" y="1803296"/>
            <a:ext cx="3517120" cy="1237784"/>
          </a:xfrm>
          <a:prstGeom prst="rect">
            <a:avLst/>
          </a:prstGeom>
        </p:spPr>
      </p:pic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5DEBE468-F002-4C8C-B15D-E38F52FAF425}"/>
              </a:ext>
            </a:extLst>
          </p:cNvPr>
          <p:cNvSpPr/>
          <p:nvPr/>
        </p:nvSpPr>
        <p:spPr>
          <a:xfrm rot="5400000">
            <a:off x="1358670" y="3385889"/>
            <a:ext cx="2571750" cy="2469690"/>
          </a:xfrm>
          <a:prstGeom prst="bentUpArrow">
            <a:avLst>
              <a:gd name="adj1" fmla="val 21051"/>
              <a:gd name="adj2" fmla="val 24259"/>
              <a:gd name="adj3" fmla="val 25000"/>
            </a:avLst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1A319D2-B3C7-4734-9449-FCBC4B30FB4A}"/>
              </a:ext>
            </a:extLst>
          </p:cNvPr>
          <p:cNvSpPr/>
          <p:nvPr/>
        </p:nvSpPr>
        <p:spPr>
          <a:xfrm>
            <a:off x="5676900" y="2793480"/>
            <a:ext cx="800100" cy="1784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940D24E8-E17C-4EC4-9A84-8639E1AB8BED}"/>
              </a:ext>
            </a:extLst>
          </p:cNvPr>
          <p:cNvSpPr/>
          <p:nvPr/>
        </p:nvSpPr>
        <p:spPr>
          <a:xfrm>
            <a:off x="9492859" y="2793480"/>
            <a:ext cx="800100" cy="1784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060E44-B55B-4105-94BE-0B3BDEBD3F1B}"/>
              </a:ext>
            </a:extLst>
          </p:cNvPr>
          <p:cNvSpPr txBox="1"/>
          <p:nvPr/>
        </p:nvSpPr>
        <p:spPr>
          <a:xfrm>
            <a:off x="498777" y="6153150"/>
            <a:ext cx="1120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Reconcile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individual </a:t>
            </a:r>
            <a:r>
              <a:rPr lang="es-MX" dirty="0" err="1"/>
              <a:t>solvers</a:t>
            </a:r>
            <a:r>
              <a:rPr lang="es-MX" dirty="0"/>
              <a:t> </a:t>
            </a:r>
            <a:r>
              <a:rPr lang="es-MX" dirty="0" err="1"/>
              <a:t>according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HH^2…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D39367DC-381C-4903-8678-262124BB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24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F9A3C2D-46A0-4EE7-A313-9DA0A7EFEBE2}"/>
              </a:ext>
            </a:extLst>
          </p:cNvPr>
          <p:cNvSpPr txBox="1"/>
          <p:nvPr/>
        </p:nvSpPr>
        <p:spPr>
          <a:xfrm>
            <a:off x="470707" y="0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III. Segment Reconciliation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A176E3E-9D15-4932-85F5-C9204AC6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69" y="1425766"/>
            <a:ext cx="4957601" cy="17447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715996-0FC0-40EA-A1FB-E9E40303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113" y="1425765"/>
            <a:ext cx="4957601" cy="17447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6CB302-788A-4B7D-83C1-BCECF1E39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9" y="3935150"/>
            <a:ext cx="4871377" cy="17143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BEEBA8-5629-481F-915B-BFE950D5F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114" y="3935150"/>
            <a:ext cx="4957601" cy="1744735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0663C857-115C-48A9-934E-2CF1CC503E08}"/>
              </a:ext>
            </a:extLst>
          </p:cNvPr>
          <p:cNvSpPr/>
          <p:nvPr/>
        </p:nvSpPr>
        <p:spPr>
          <a:xfrm>
            <a:off x="2962186" y="3060181"/>
            <a:ext cx="790664" cy="8749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7785600-9999-419F-ADD3-C92C5C9F0690}"/>
              </a:ext>
            </a:extLst>
          </p:cNvPr>
          <p:cNvSpPr/>
          <p:nvPr/>
        </p:nvSpPr>
        <p:spPr>
          <a:xfrm>
            <a:off x="8696236" y="3060181"/>
            <a:ext cx="790664" cy="8749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DD36366-EE5A-4B7F-BEEC-E45DDE25D88D}"/>
              </a:ext>
            </a:extLst>
          </p:cNvPr>
          <p:cNvSpPr txBox="1"/>
          <p:nvPr/>
        </p:nvSpPr>
        <p:spPr>
          <a:xfrm>
            <a:off x="498777" y="6153150"/>
            <a:ext cx="1120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Apply</a:t>
            </a:r>
            <a:r>
              <a:rPr lang="es-MX" dirty="0"/>
              <a:t> </a:t>
            </a:r>
            <a:r>
              <a:rPr lang="es-MX" dirty="0" err="1"/>
              <a:t>inverse</a:t>
            </a:r>
            <a:r>
              <a:rPr lang="es-MX" dirty="0"/>
              <a:t> </a:t>
            </a:r>
            <a:r>
              <a:rPr lang="es-MX" dirty="0" err="1"/>
              <a:t>process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generate</a:t>
            </a:r>
            <a:r>
              <a:rPr lang="es-MX" dirty="0"/>
              <a:t> </a:t>
            </a:r>
            <a:r>
              <a:rPr lang="es-MX" dirty="0" err="1"/>
              <a:t>those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…</a:t>
            </a:r>
          </a:p>
        </p:txBody>
      </p:sp>
      <p:sp>
        <p:nvSpPr>
          <p:cNvPr id="12" name="Marcador de número de diapositiva 3">
            <a:extLst>
              <a:ext uri="{FF2B5EF4-FFF2-40B4-BE49-F238E27FC236}">
                <a16:creationId xmlns:a16="http://schemas.microsoft.com/office/drawing/2014/main" id="{0D03C7FF-4921-4217-B8B5-1A4AE1D1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85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F9A3C2D-46A0-4EE7-A313-9DA0A7EFEBE2}"/>
              </a:ext>
            </a:extLst>
          </p:cNvPr>
          <p:cNvSpPr txBox="1"/>
          <p:nvPr/>
        </p:nvSpPr>
        <p:spPr>
          <a:xfrm>
            <a:off x="1600200" y="-29509"/>
            <a:ext cx="89916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Translation Completed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1B51FB-3009-4D87-ACD7-63CD95A3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11" y="3182908"/>
            <a:ext cx="4638378" cy="242867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837C94-0C74-47B4-A3F7-6C388122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8" y="1194492"/>
            <a:ext cx="3593772" cy="12647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C8F4D8-C7E5-4A77-BF67-1D3AC406C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275" y="1194491"/>
            <a:ext cx="3593775" cy="1264762"/>
          </a:xfrm>
          <a:prstGeom prst="rect">
            <a:avLst/>
          </a:prstGeom>
        </p:spPr>
      </p:pic>
      <p:sp>
        <p:nvSpPr>
          <p:cNvPr id="5" name="Flecha: a la izquierda, derecha y arriba 4">
            <a:extLst>
              <a:ext uri="{FF2B5EF4-FFF2-40B4-BE49-F238E27FC236}">
                <a16:creationId xmlns:a16="http://schemas.microsoft.com/office/drawing/2014/main" id="{42D832E5-6E26-4F4D-A8D7-79F392DE035D}"/>
              </a:ext>
            </a:extLst>
          </p:cNvPr>
          <p:cNvSpPr/>
          <p:nvPr/>
        </p:nvSpPr>
        <p:spPr>
          <a:xfrm rot="10800000">
            <a:off x="4393873" y="1194491"/>
            <a:ext cx="3404249" cy="1988417"/>
          </a:xfrm>
          <a:prstGeom prst="leftRightUpArrow">
            <a:avLst>
              <a:gd name="adj1" fmla="val 25000"/>
              <a:gd name="adj2" fmla="val 19098"/>
              <a:gd name="adj3" fmla="val 25984"/>
            </a:avLst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61C3E1-0CC5-4456-89A6-7A657C950156}"/>
              </a:ext>
            </a:extLst>
          </p:cNvPr>
          <p:cNvSpPr txBox="1"/>
          <p:nvPr/>
        </p:nvSpPr>
        <p:spPr>
          <a:xfrm>
            <a:off x="498777" y="6153150"/>
            <a:ext cx="1120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Each</a:t>
            </a:r>
            <a:r>
              <a:rPr lang="es-MX" dirty="0"/>
              <a:t> rule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individual </a:t>
            </a:r>
            <a:r>
              <a:rPr lang="es-MX" dirty="0" err="1"/>
              <a:t>solvers</a:t>
            </a:r>
            <a:r>
              <a:rPr lang="es-MX" dirty="0"/>
              <a:t> </a:t>
            </a:r>
            <a:r>
              <a:rPr lang="es-MX" dirty="0" err="1"/>
              <a:t>becomes</a:t>
            </a:r>
            <a:r>
              <a:rPr lang="es-MX" dirty="0"/>
              <a:t> a rule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translated</a:t>
            </a:r>
            <a:r>
              <a:rPr lang="es-MX" dirty="0"/>
              <a:t> HH </a:t>
            </a:r>
            <a:r>
              <a:rPr lang="es-MX" dirty="0" err="1"/>
              <a:t>model</a:t>
            </a:r>
            <a:endParaRPr lang="es-MX" dirty="0"/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0A079D32-0573-4178-90EE-C68ABE08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18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4C72F4A-BD3D-48E5-93AE-6EAE2F49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92" y="1732328"/>
            <a:ext cx="6520993" cy="3414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87BD46-F248-4A2A-A3FC-9BF59F12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07" y="2775456"/>
            <a:ext cx="3372838" cy="14789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C67D56-CA91-4653-9274-5338E31D7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01" y="4643766"/>
            <a:ext cx="3372838" cy="14789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E5B1D0-5038-4CD4-9256-0E0A2EC5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007" y="735236"/>
            <a:ext cx="3372839" cy="1478998"/>
          </a:xfrm>
          <a:prstGeom prst="rect">
            <a:avLst/>
          </a:prstGeom>
        </p:spPr>
      </p:pic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7ED63420-5EDC-4FB9-B868-AAECB422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9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F4E4-41A8-4E21-B549-898363E7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Second</a:t>
            </a:r>
            <a:r>
              <a:rPr lang="es-MX" dirty="0"/>
              <a:t> HH </a:t>
            </a:r>
            <a:r>
              <a:rPr lang="es-MX" dirty="0" err="1"/>
              <a:t>to</a:t>
            </a:r>
            <a:r>
              <a:rPr lang="es-MX" dirty="0"/>
              <a:t> test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DEA59-850F-4A0A-AD7E-1BE99EBF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Displaying information about the New HH:</a:t>
            </a:r>
          </a:p>
          <a:p>
            <a:r>
              <a:rPr lang="en-US" dirty="0"/>
              <a:t>	Target problem:      JSSP</a:t>
            </a:r>
          </a:p>
          <a:p>
            <a:r>
              <a:rPr lang="en-US" dirty="0"/>
              <a:t>	Type:                Rule-based</a:t>
            </a:r>
          </a:p>
          <a:p>
            <a:r>
              <a:rPr lang="en-US" dirty="0"/>
              <a:t>	Training method:     Undefined</a:t>
            </a:r>
          </a:p>
          <a:p>
            <a:r>
              <a:rPr lang="en-US" dirty="0"/>
              <a:t>	Number of instances: 0 (training) | 0 (testing)</a:t>
            </a:r>
          </a:p>
          <a:p>
            <a:r>
              <a:rPr lang="en-US" dirty="0"/>
              <a:t>Current method:</a:t>
            </a:r>
          </a:p>
          <a:p>
            <a:r>
              <a:rPr lang="en-US" dirty="0"/>
              <a:t>         0               0            0               0               0        1.0000</a:t>
            </a:r>
          </a:p>
          <a:p>
            <a:r>
              <a:rPr lang="en-US" dirty="0"/>
              <a:t>    0.2500    0.2500    0.2500    0.2500    0.2500    2.0000</a:t>
            </a:r>
          </a:p>
          <a:p>
            <a:r>
              <a:rPr lang="en-US" dirty="0"/>
              <a:t>    0.5000    0.5000    0.5000    0.5000    0.5000    3.0000</a:t>
            </a:r>
          </a:p>
          <a:p>
            <a:r>
              <a:rPr lang="en-US" dirty="0"/>
              <a:t>    0.7500    0.7500    0.7500    0.7500    0.7500    4.0000</a:t>
            </a:r>
          </a:p>
          <a:p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70C9C94-9F70-419C-802D-AF0E59E51CC7}"/>
              </a:ext>
            </a:extLst>
          </p:cNvPr>
          <p:cNvSpPr txBox="1">
            <a:spLocks/>
          </p:cNvSpPr>
          <p:nvPr/>
        </p:nvSpPr>
        <p:spPr>
          <a:xfrm>
            <a:off x="8714874" y="3840871"/>
            <a:ext cx="3569368" cy="2126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err="1"/>
              <a:t>Heuristic</a:t>
            </a:r>
            <a:r>
              <a:rPr lang="es-MX" dirty="0"/>
              <a:t> </a:t>
            </a:r>
            <a:r>
              <a:rPr lang="es-MX" dirty="0" err="1"/>
              <a:t>Ids</a:t>
            </a:r>
            <a:r>
              <a:rPr lang="es-MX" dirty="0"/>
              <a:t>:</a:t>
            </a:r>
          </a:p>
          <a:p>
            <a:pPr marL="0" indent="0">
              <a:buNone/>
            </a:pPr>
            <a:r>
              <a:rPr lang="es-MX" dirty="0"/>
              <a:t>1.- LPT</a:t>
            </a:r>
          </a:p>
          <a:p>
            <a:pPr marL="0" indent="0">
              <a:buNone/>
            </a:pPr>
            <a:r>
              <a:rPr lang="es-MX" dirty="0"/>
              <a:t>2.- SPT </a:t>
            </a:r>
          </a:p>
          <a:p>
            <a:pPr marL="0" indent="0">
              <a:buNone/>
            </a:pPr>
            <a:r>
              <a:rPr lang="es-MX" dirty="0"/>
              <a:t>3.- MPA</a:t>
            </a:r>
          </a:p>
          <a:p>
            <a:pPr marL="0" indent="0">
              <a:buNone/>
            </a:pPr>
            <a:r>
              <a:rPr lang="es-MX" dirty="0"/>
              <a:t>4.- LPA</a:t>
            </a:r>
          </a:p>
        </p:txBody>
      </p:sp>
    </p:spTree>
    <p:extLst>
      <p:ext uri="{BB962C8B-B14F-4D97-AF65-F5344CB8AC3E}">
        <p14:creationId xmlns:p14="http://schemas.microsoft.com/office/powerpoint/2010/main" val="4112739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FD20CAF-E2CA-4432-BA30-871CC446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5"/>
          <a:stretch/>
        </p:blipFill>
        <p:spPr>
          <a:xfrm>
            <a:off x="8646412" y="122292"/>
            <a:ext cx="3033702" cy="218481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A7F650-B0A9-4AF7-89F2-54DF19369A74}"/>
              </a:ext>
            </a:extLst>
          </p:cNvPr>
          <p:cNvSpPr txBox="1"/>
          <p:nvPr/>
        </p:nvSpPr>
        <p:spPr>
          <a:xfrm>
            <a:off x="8938284" y="-48845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HH1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24B314-D92B-45BF-8A1F-E1483D25BF7D}"/>
              </a:ext>
            </a:extLst>
          </p:cNvPr>
          <p:cNvSpPr txBox="1"/>
          <p:nvPr/>
        </p:nvSpPr>
        <p:spPr>
          <a:xfrm>
            <a:off x="8405737" y="1377984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H1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C9B509-7D9C-4874-957C-FCBEA85D3509}"/>
              </a:ext>
            </a:extLst>
          </p:cNvPr>
          <p:cNvSpPr txBox="1"/>
          <p:nvPr/>
        </p:nvSpPr>
        <p:spPr>
          <a:xfrm>
            <a:off x="9369201" y="747241"/>
            <a:ext cx="260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H2 </a:t>
            </a:r>
          </a:p>
        </p:txBody>
      </p:sp>
      <p:pic>
        <p:nvPicPr>
          <p:cNvPr id="17" name="Imagen 16" descr="Patrón de fondo&#10;&#10;Descripción generada automáticamente">
            <a:extLst>
              <a:ext uri="{FF2B5EF4-FFF2-40B4-BE49-F238E27FC236}">
                <a16:creationId xmlns:a16="http://schemas.microsoft.com/office/drawing/2014/main" id="{D0AB6055-5559-41E0-A137-D38C428B6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54"/>
          <a:stretch/>
        </p:blipFill>
        <p:spPr>
          <a:xfrm>
            <a:off x="8592791" y="2367245"/>
            <a:ext cx="3069338" cy="222480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6025409-7F2F-45D7-B683-443019941263}"/>
              </a:ext>
            </a:extLst>
          </p:cNvPr>
          <p:cNvSpPr txBox="1"/>
          <p:nvPr/>
        </p:nvSpPr>
        <p:spPr>
          <a:xfrm>
            <a:off x="9111342" y="2206127"/>
            <a:ext cx="226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HH2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524B05-D07D-46F7-96AC-6DE9D2B2BC3C}"/>
              </a:ext>
            </a:extLst>
          </p:cNvPr>
          <p:cNvSpPr txBox="1"/>
          <p:nvPr/>
        </p:nvSpPr>
        <p:spPr>
          <a:xfrm>
            <a:off x="8614055" y="3538611"/>
            <a:ext cx="2263734" cy="4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81BA64-905A-4830-A8BA-B7E742416948}"/>
              </a:ext>
            </a:extLst>
          </p:cNvPr>
          <p:cNvSpPr txBox="1"/>
          <p:nvPr/>
        </p:nvSpPr>
        <p:spPr>
          <a:xfrm>
            <a:off x="9542259" y="2842939"/>
            <a:ext cx="2263734" cy="4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H4</a:t>
            </a:r>
          </a:p>
        </p:txBody>
      </p:sp>
      <p:pic>
        <p:nvPicPr>
          <p:cNvPr id="24" name="Imagen 23" descr="Patrón de fondo&#10;&#10;Descripción generada automáticamente">
            <a:extLst>
              <a:ext uri="{FF2B5EF4-FFF2-40B4-BE49-F238E27FC236}">
                <a16:creationId xmlns:a16="http://schemas.microsoft.com/office/drawing/2014/main" id="{6887E8A8-D431-408A-8785-75B16EC15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0"/>
          <a:stretch/>
        </p:blipFill>
        <p:spPr>
          <a:xfrm>
            <a:off x="8621732" y="4635594"/>
            <a:ext cx="3040397" cy="215372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D9FDF55-2466-4DA4-8A7F-94566A7A14CD}"/>
              </a:ext>
            </a:extLst>
          </p:cNvPr>
          <p:cNvSpPr txBox="1"/>
          <p:nvPr/>
        </p:nvSpPr>
        <p:spPr>
          <a:xfrm>
            <a:off x="9822590" y="4466809"/>
            <a:ext cx="87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HH^2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9864ACF-8541-4EC3-BA8E-D80DC4956F35}"/>
              </a:ext>
            </a:extLst>
          </p:cNvPr>
          <p:cNvSpPr txBox="1"/>
          <p:nvPr/>
        </p:nvSpPr>
        <p:spPr>
          <a:xfrm>
            <a:off x="9149726" y="5085242"/>
            <a:ext cx="119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HH1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74D6F9-9D20-47FC-8BC6-7F22EFF7BB6A}"/>
              </a:ext>
            </a:extLst>
          </p:cNvPr>
          <p:cNvSpPr txBox="1"/>
          <p:nvPr/>
        </p:nvSpPr>
        <p:spPr>
          <a:xfrm>
            <a:off x="10103330" y="5889524"/>
            <a:ext cx="119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HH2 </a:t>
            </a:r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549E85A8-0A60-4C98-9DAC-69679C1BA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42" y="547290"/>
            <a:ext cx="7976855" cy="598264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4E1B530-33D0-402D-A417-6565DEBBE64A}"/>
              </a:ext>
            </a:extLst>
          </p:cNvPr>
          <p:cNvSpPr txBox="1"/>
          <p:nvPr/>
        </p:nvSpPr>
        <p:spPr>
          <a:xfrm>
            <a:off x="2402694" y="320487"/>
            <a:ext cx="458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TRANSLATED  HH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55FB89-D127-4F11-9AD0-F5C1C422C713}"/>
              </a:ext>
            </a:extLst>
          </p:cNvPr>
          <p:cNvSpPr txBox="1"/>
          <p:nvPr/>
        </p:nvSpPr>
        <p:spPr>
          <a:xfrm>
            <a:off x="1097769" y="3144098"/>
            <a:ext cx="26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H1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F494D8-FCE4-431A-8150-009D95EF90FE}"/>
              </a:ext>
            </a:extLst>
          </p:cNvPr>
          <p:cNvSpPr txBox="1"/>
          <p:nvPr/>
        </p:nvSpPr>
        <p:spPr>
          <a:xfrm>
            <a:off x="3391643" y="1533984"/>
            <a:ext cx="26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H2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D6730AA-FD7C-4A9B-969C-20B5389EC93A}"/>
              </a:ext>
            </a:extLst>
          </p:cNvPr>
          <p:cNvSpPr txBox="1"/>
          <p:nvPr/>
        </p:nvSpPr>
        <p:spPr>
          <a:xfrm>
            <a:off x="3737759" y="4746688"/>
            <a:ext cx="226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H3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2BF771-EAA0-4D3F-9B79-A23168BB605A}"/>
              </a:ext>
            </a:extLst>
          </p:cNvPr>
          <p:cNvSpPr txBox="1"/>
          <p:nvPr/>
        </p:nvSpPr>
        <p:spPr>
          <a:xfrm>
            <a:off x="5518478" y="3243919"/>
            <a:ext cx="226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H4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1BDC276F-93F4-4A1E-B2BF-DEC53B8E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9625" y="61683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52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E0CDD425-361B-4CC6-A98A-D55BE177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877" y="2084137"/>
            <a:ext cx="5315025" cy="27829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4C130B2-CABF-4A02-BD71-1C44C4FF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1" y="2086332"/>
            <a:ext cx="5315025" cy="27829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DDE33C-FD68-4568-B8DC-DABA8D5F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s-MX" dirty="0"/>
              <a:t>I. </a:t>
            </a:r>
            <a:r>
              <a:rPr lang="es-MX" dirty="0" err="1"/>
              <a:t>Segmentation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E5B24-9AC9-41D8-9502-2100B1CD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D2CE6A1-D0E0-406E-A716-559CFAD7F4A2}"/>
                  </a:ext>
                </a:extLst>
              </p:cNvPr>
              <p:cNvSpPr txBox="1"/>
              <p:nvPr/>
            </p:nvSpPr>
            <p:spPr>
              <a:xfrm>
                <a:off x="0" y="5444823"/>
                <a:ext cx="12192000" cy="802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MX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MX" sz="3200" b="0" i="1" smtClean="0">
                        <a:latin typeface="Cambria Math" panose="02040503050406030204" pitchFamily="18" charset="0"/>
                      </a:rPr>
                      <m:t> →(0:</m:t>
                    </m:r>
                    <m:f>
                      <m:fPr>
                        <m:ctrlPr>
                          <a:rPr lang="es-MX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s-MX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32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32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3200" dirty="0"/>
                  <a:t>…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s-MX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3200" dirty="0"/>
                  <a:t>: </a:t>
                </a:r>
                <a14:m>
                  <m:oMath xmlns:m="http://schemas.openxmlformats.org/officeDocument/2006/math">
                    <m:r>
                      <a:rPr lang="es-MX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sz="3200" dirty="0"/>
                  <a:t>)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D2CE6A1-D0E0-406E-A716-559CFAD7F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44823"/>
                <a:ext cx="12192000" cy="802912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D6FFD4A-8FCA-46FD-8240-C743BF7A8D5B}"/>
                  </a:ext>
                </a:extLst>
              </p:cNvPr>
              <p:cNvSpPr txBox="1"/>
              <p:nvPr/>
            </p:nvSpPr>
            <p:spPr>
              <a:xfrm>
                <a:off x="685800" y="6247735"/>
                <a:ext cx="2609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𝑖𝑛𝑐𝑟𝑒𝑎𝑠𝑖𝑛𝑔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D6FFD4A-8FCA-46FD-8240-C743BF7A8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247735"/>
                <a:ext cx="2609850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C44A5FC-DAC9-4064-AFC0-5F17AB31416D}"/>
                  </a:ext>
                </a:extLst>
              </p:cNvPr>
              <p:cNvSpPr txBox="1"/>
              <p:nvPr/>
            </p:nvSpPr>
            <p:spPr>
              <a:xfrm>
                <a:off x="2276243" y="3079527"/>
                <a:ext cx="56310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C44A5FC-DAC9-4064-AFC0-5F17AB31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43" y="3079527"/>
                <a:ext cx="563103" cy="385555"/>
              </a:xfrm>
              <a:prstGeom prst="rect">
                <a:avLst/>
              </a:prstGeom>
              <a:blipFill>
                <a:blip r:embed="rId6"/>
                <a:stretch>
                  <a:fillRect l="-10753" r="-2151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EB0E072-7D4A-40AC-A50F-7B58898BD9A6}"/>
                  </a:ext>
                </a:extLst>
              </p:cNvPr>
              <p:cNvSpPr txBox="1"/>
              <p:nvPr/>
            </p:nvSpPr>
            <p:spPr>
              <a:xfrm>
                <a:off x="2256366" y="3510472"/>
                <a:ext cx="5702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EB0E072-7D4A-40AC-A50F-7B58898B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66" y="3510472"/>
                <a:ext cx="570221" cy="385555"/>
              </a:xfrm>
              <a:prstGeom prst="rect">
                <a:avLst/>
              </a:prstGeom>
              <a:blipFill>
                <a:blip r:embed="rId7"/>
                <a:stretch>
                  <a:fillRect l="-10638" r="-2128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5F9CD97-AC09-48A1-BB9A-EEC3AD388700}"/>
                  </a:ext>
                </a:extLst>
              </p:cNvPr>
              <p:cNvSpPr txBox="1"/>
              <p:nvPr/>
            </p:nvSpPr>
            <p:spPr>
              <a:xfrm>
                <a:off x="2231136" y="3961330"/>
                <a:ext cx="5702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5F9CD97-AC09-48A1-BB9A-EEC3AD38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36" y="3961330"/>
                <a:ext cx="570221" cy="385555"/>
              </a:xfrm>
              <a:prstGeom prst="rect">
                <a:avLst/>
              </a:prstGeom>
              <a:blipFill>
                <a:blip r:embed="rId8"/>
                <a:stretch>
                  <a:fillRect l="-10638" r="-2128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021CB76-756D-4260-ABCC-CDEE1C5F155D}"/>
                  </a:ext>
                </a:extLst>
              </p:cNvPr>
              <p:cNvSpPr txBox="1"/>
              <p:nvPr/>
            </p:nvSpPr>
            <p:spPr>
              <a:xfrm>
                <a:off x="2249248" y="4433955"/>
                <a:ext cx="5900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021CB76-756D-4260-ABCC-CDEE1C5F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48" y="4433955"/>
                <a:ext cx="590098" cy="385555"/>
              </a:xfrm>
              <a:prstGeom prst="rect">
                <a:avLst/>
              </a:prstGeom>
              <a:blipFill>
                <a:blip r:embed="rId9"/>
                <a:stretch>
                  <a:fillRect l="-11340" r="-3093" b="-93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773B2CD-BFBA-4835-B469-4CF4266FB213}"/>
                  </a:ext>
                </a:extLst>
              </p:cNvPr>
              <p:cNvSpPr txBox="1"/>
              <p:nvPr/>
            </p:nvSpPr>
            <p:spPr>
              <a:xfrm rot="5400000">
                <a:off x="8817121" y="4221545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773B2CD-BFBA-4835-B469-4CF4266F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817121" y="4221545"/>
                <a:ext cx="3157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F27596-67EC-467B-80EC-F2A8D38576D1}"/>
                  </a:ext>
                </a:extLst>
              </p:cNvPr>
              <p:cNvSpPr txBox="1"/>
              <p:nvPr/>
            </p:nvSpPr>
            <p:spPr>
              <a:xfrm>
                <a:off x="3896560" y="3106786"/>
                <a:ext cx="56310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F27596-67EC-467B-80EC-F2A8D385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560" y="3106786"/>
                <a:ext cx="563103" cy="385555"/>
              </a:xfrm>
              <a:prstGeom prst="rect">
                <a:avLst/>
              </a:prstGeom>
              <a:blipFill>
                <a:blip r:embed="rId11"/>
                <a:stretch>
                  <a:fillRect l="-10753" r="-2151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04403CDB-B6D4-4DD9-9DB6-EB86532F124D}"/>
                  </a:ext>
                </a:extLst>
              </p:cNvPr>
              <p:cNvSpPr txBox="1"/>
              <p:nvPr/>
            </p:nvSpPr>
            <p:spPr>
              <a:xfrm>
                <a:off x="3896560" y="3518625"/>
                <a:ext cx="5702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04403CDB-B6D4-4DD9-9DB6-EB86532F1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560" y="3518625"/>
                <a:ext cx="570221" cy="385555"/>
              </a:xfrm>
              <a:prstGeom prst="rect">
                <a:avLst/>
              </a:prstGeom>
              <a:blipFill>
                <a:blip r:embed="rId12"/>
                <a:stretch>
                  <a:fillRect l="-10638" r="-2128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A438516-3F9A-4982-9077-D65D434C2AF8}"/>
                  </a:ext>
                </a:extLst>
              </p:cNvPr>
              <p:cNvSpPr txBox="1"/>
              <p:nvPr/>
            </p:nvSpPr>
            <p:spPr>
              <a:xfrm>
                <a:off x="3896560" y="3966918"/>
                <a:ext cx="57022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A438516-3F9A-4982-9077-D65D434C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560" y="3966918"/>
                <a:ext cx="570221" cy="385555"/>
              </a:xfrm>
              <a:prstGeom prst="rect">
                <a:avLst/>
              </a:prstGeom>
              <a:blipFill>
                <a:blip r:embed="rId13"/>
                <a:stretch>
                  <a:fillRect l="-10638" r="-2128" b="-1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1D03515-F002-4685-89D3-A528B59EFB1D}"/>
                  </a:ext>
                </a:extLst>
              </p:cNvPr>
              <p:cNvSpPr txBox="1"/>
              <p:nvPr/>
            </p:nvSpPr>
            <p:spPr>
              <a:xfrm>
                <a:off x="3869565" y="4445652"/>
                <a:ext cx="5900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1D03515-F002-4685-89D3-A528B59EF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65" y="4445652"/>
                <a:ext cx="590098" cy="385555"/>
              </a:xfrm>
              <a:prstGeom prst="rect">
                <a:avLst/>
              </a:prstGeom>
              <a:blipFill>
                <a:blip r:embed="rId14"/>
                <a:stretch>
                  <a:fillRect l="-11340" r="-3093" b="-937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58E4B98-826E-4157-9C16-04368E6EE76C}"/>
                  </a:ext>
                </a:extLst>
              </p:cNvPr>
              <p:cNvSpPr txBox="1"/>
              <p:nvPr/>
            </p:nvSpPr>
            <p:spPr>
              <a:xfrm rot="5400000">
                <a:off x="10225209" y="4236583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58E4B98-826E-4157-9C16-04368E6EE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225209" y="4236583"/>
                <a:ext cx="31579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05EECE5-1C46-4704-AD71-04CB4358CF9F}"/>
                  </a:ext>
                </a:extLst>
              </p:cNvPr>
              <p:cNvSpPr txBox="1"/>
              <p:nvPr/>
            </p:nvSpPr>
            <p:spPr>
              <a:xfrm>
                <a:off x="8614404" y="3079527"/>
                <a:ext cx="6496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05EECE5-1C46-4704-AD71-04CB4358C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04" y="3079527"/>
                <a:ext cx="649665" cy="289182"/>
              </a:xfrm>
              <a:prstGeom prst="rect">
                <a:avLst/>
              </a:prstGeom>
              <a:blipFill>
                <a:blip r:embed="rId16"/>
                <a:stretch>
                  <a:fillRect l="-6542" r="-2804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C0DAD9-5BBE-43B6-A2BE-E0FD053F2A4F}"/>
                  </a:ext>
                </a:extLst>
              </p:cNvPr>
              <p:cNvSpPr txBox="1"/>
              <p:nvPr/>
            </p:nvSpPr>
            <p:spPr>
              <a:xfrm>
                <a:off x="8404854" y="3534969"/>
                <a:ext cx="87883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B6C0DAD9-5BBE-43B6-A2BE-E0FD053F2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54" y="3534969"/>
                <a:ext cx="878830" cy="289182"/>
              </a:xfrm>
              <a:prstGeom prst="rect">
                <a:avLst/>
              </a:prstGeom>
              <a:blipFill>
                <a:blip r:embed="rId17"/>
                <a:stretch>
                  <a:fillRect l="-5556" r="-1389" b="-234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202EC89-71A4-4DEF-B101-2F1E2AC6E589}"/>
                  </a:ext>
                </a:extLst>
              </p:cNvPr>
              <p:cNvSpPr txBox="1"/>
              <p:nvPr/>
            </p:nvSpPr>
            <p:spPr>
              <a:xfrm>
                <a:off x="8385239" y="4018480"/>
                <a:ext cx="88415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202EC89-71A4-4DEF-B101-2F1E2AC6E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39" y="4018480"/>
                <a:ext cx="884153" cy="289182"/>
              </a:xfrm>
              <a:prstGeom prst="rect">
                <a:avLst/>
              </a:prstGeom>
              <a:blipFill>
                <a:blip r:embed="rId18"/>
                <a:stretch>
                  <a:fillRect l="-5517" r="-1379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F7AF089B-5E38-482E-BDFF-E39BC2470341}"/>
                  </a:ext>
                </a:extLst>
              </p:cNvPr>
              <p:cNvSpPr txBox="1"/>
              <p:nvPr/>
            </p:nvSpPr>
            <p:spPr>
              <a:xfrm rot="5400000">
                <a:off x="11412380" y="4198342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F7AF089B-5E38-482E-BDFF-E39BC247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412380" y="4198342"/>
                <a:ext cx="3157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63554C8-FC64-4DB7-B7A0-21BDD046390F}"/>
                  </a:ext>
                </a:extLst>
              </p:cNvPr>
              <p:cNvSpPr txBox="1"/>
              <p:nvPr/>
            </p:nvSpPr>
            <p:spPr>
              <a:xfrm rot="5400000">
                <a:off x="7334863" y="4217392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63554C8-FC64-4DB7-B7A0-21BDD0463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34863" y="4217392"/>
                <a:ext cx="3157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C1BA8CF-3BE8-4C69-918F-4F86F0276947}"/>
                  </a:ext>
                </a:extLst>
              </p:cNvPr>
              <p:cNvSpPr txBox="1"/>
              <p:nvPr/>
            </p:nvSpPr>
            <p:spPr>
              <a:xfrm>
                <a:off x="8380216" y="4433955"/>
                <a:ext cx="88287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:1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4C1BA8CF-3BE8-4C69-918F-4F86F027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216" y="4433955"/>
                <a:ext cx="882870" cy="289182"/>
              </a:xfrm>
              <a:prstGeom prst="rect">
                <a:avLst/>
              </a:prstGeom>
              <a:blipFill>
                <a:blip r:embed="rId21"/>
                <a:stretch>
                  <a:fillRect l="-5517" r="-4828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F82EA0E-93C2-4DAE-BA73-BBEDDC1DC0EB}"/>
                  </a:ext>
                </a:extLst>
              </p:cNvPr>
              <p:cNvSpPr txBox="1"/>
              <p:nvPr/>
            </p:nvSpPr>
            <p:spPr>
              <a:xfrm>
                <a:off x="10128639" y="3079527"/>
                <a:ext cx="6496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F82EA0E-93C2-4DAE-BA73-BBEDDC1D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39" y="3079527"/>
                <a:ext cx="649665" cy="289182"/>
              </a:xfrm>
              <a:prstGeom prst="rect">
                <a:avLst/>
              </a:prstGeom>
              <a:blipFill>
                <a:blip r:embed="rId22"/>
                <a:stretch>
                  <a:fillRect l="-7547" r="-2830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6428A80-7FAA-41D2-87AE-4BDA90D62253}"/>
                  </a:ext>
                </a:extLst>
              </p:cNvPr>
              <p:cNvSpPr txBox="1"/>
              <p:nvPr/>
            </p:nvSpPr>
            <p:spPr>
              <a:xfrm>
                <a:off x="9919089" y="3534969"/>
                <a:ext cx="87883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86428A80-7FAA-41D2-87AE-4BDA90D6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089" y="3534969"/>
                <a:ext cx="878830" cy="289182"/>
              </a:xfrm>
              <a:prstGeom prst="rect">
                <a:avLst/>
              </a:prstGeom>
              <a:blipFill>
                <a:blip r:embed="rId23"/>
                <a:stretch>
                  <a:fillRect l="-5556" r="-2083" b="-234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33033630-1F4F-4477-AF12-2AEEF3165BFC}"/>
                  </a:ext>
                </a:extLst>
              </p:cNvPr>
              <p:cNvSpPr txBox="1"/>
              <p:nvPr/>
            </p:nvSpPr>
            <p:spPr>
              <a:xfrm>
                <a:off x="9899474" y="4018480"/>
                <a:ext cx="88415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33033630-1F4F-4477-AF12-2AEEF3165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474" y="4018480"/>
                <a:ext cx="884153" cy="289182"/>
              </a:xfrm>
              <a:prstGeom prst="rect">
                <a:avLst/>
              </a:prstGeom>
              <a:blipFill>
                <a:blip r:embed="rId24"/>
                <a:stretch>
                  <a:fillRect l="-5517" r="-1379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90C85B1-55FC-4F93-BFFE-391CEF1AC354}"/>
                  </a:ext>
                </a:extLst>
              </p:cNvPr>
              <p:cNvSpPr txBox="1"/>
              <p:nvPr/>
            </p:nvSpPr>
            <p:spPr>
              <a:xfrm>
                <a:off x="9894451" y="4433955"/>
                <a:ext cx="88287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:1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90C85B1-55FC-4F93-BFFE-391CEF1A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451" y="4433955"/>
                <a:ext cx="882870" cy="289182"/>
              </a:xfrm>
              <a:prstGeom prst="rect">
                <a:avLst/>
              </a:prstGeom>
              <a:blipFill>
                <a:blip r:embed="rId25"/>
                <a:stretch>
                  <a:fillRect l="-5517" r="-5517" b="-20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72CF195-7A16-4E9A-B96C-7C452E0B7F35}"/>
                  </a:ext>
                </a:extLst>
              </p:cNvPr>
              <p:cNvSpPr txBox="1"/>
              <p:nvPr/>
            </p:nvSpPr>
            <p:spPr>
              <a:xfrm rot="5400000">
                <a:off x="2559895" y="4265139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72CF195-7A16-4E9A-B96C-7C452E0B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59895" y="4265139"/>
                <a:ext cx="315792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8FD343D-A01D-420E-8497-E2C5088BDCA5}"/>
                  </a:ext>
                </a:extLst>
              </p:cNvPr>
              <p:cNvSpPr txBox="1"/>
              <p:nvPr/>
            </p:nvSpPr>
            <p:spPr>
              <a:xfrm rot="5400000">
                <a:off x="4177533" y="4299227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8FD343D-A01D-420E-8497-E2C5088BD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77533" y="4299227"/>
                <a:ext cx="315792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F0A5F104-2C5E-4132-B37B-C769D05A16C4}"/>
                  </a:ext>
                </a:extLst>
              </p:cNvPr>
              <p:cNvSpPr txBox="1"/>
              <p:nvPr/>
            </p:nvSpPr>
            <p:spPr>
              <a:xfrm rot="5400000">
                <a:off x="5250404" y="4260986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F0A5F104-2C5E-4132-B37B-C769D05A1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50404" y="4260986"/>
                <a:ext cx="315792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8B289437-0243-44EC-8897-B8B73A841A39}"/>
                  </a:ext>
                </a:extLst>
              </p:cNvPr>
              <p:cNvSpPr txBox="1"/>
              <p:nvPr/>
            </p:nvSpPr>
            <p:spPr>
              <a:xfrm rot="5400000">
                <a:off x="1077637" y="4260986"/>
                <a:ext cx="3157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8B289437-0243-44EC-8897-B8B73A84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7637" y="4260986"/>
                <a:ext cx="31579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lecha: hacia abajo 42">
            <a:extLst>
              <a:ext uri="{FF2B5EF4-FFF2-40B4-BE49-F238E27FC236}">
                <a16:creationId xmlns:a16="http://schemas.microsoft.com/office/drawing/2014/main" id="{D1ECB815-BE00-4A8D-86A6-FB0E3A9128A3}"/>
              </a:ext>
            </a:extLst>
          </p:cNvPr>
          <p:cNvSpPr/>
          <p:nvPr/>
        </p:nvSpPr>
        <p:spPr>
          <a:xfrm rot="16200000">
            <a:off x="6017278" y="3168100"/>
            <a:ext cx="646333" cy="1229921"/>
          </a:xfrm>
          <a:prstGeom prst="downArrow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480FA9D-6B1B-47D2-BEFE-D700FB7A6FB8}"/>
                  </a:ext>
                </a:extLst>
              </p:cNvPr>
              <p:cNvSpPr txBox="1"/>
              <p:nvPr/>
            </p:nvSpPr>
            <p:spPr>
              <a:xfrm>
                <a:off x="3595604" y="6286816"/>
                <a:ext cx="609600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0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0: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 …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:1)</m:t>
                      </m:r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480FA9D-6B1B-47D2-BEFE-D700FB7A6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04" y="6286816"/>
                <a:ext cx="6096000" cy="54213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99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1566531-095E-4A84-A1CB-27739F00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856" y="3948659"/>
            <a:ext cx="3850162" cy="13549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31177D0-5124-4E3A-B5F2-8F840C56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96" y="2116364"/>
            <a:ext cx="3850162" cy="13549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DDE33C-FD68-4568-B8DC-DABA8D5F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s-MX" dirty="0"/>
              <a:t>II. </a:t>
            </a:r>
            <a:r>
              <a:rPr lang="es-MX" dirty="0" err="1"/>
              <a:t>Scaling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E5B24-9AC9-41D8-9502-2100B1CD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F1CB54-B4CE-46C1-8BAA-8AE8BFAF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6" y="2116364"/>
            <a:ext cx="4467286" cy="1188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87677A7-6AA4-4A60-BA8F-6A80B07EB12A}"/>
                  </a:ext>
                </a:extLst>
              </p:cNvPr>
              <p:cNvSpPr txBox="1"/>
              <p:nvPr/>
            </p:nvSpPr>
            <p:spPr>
              <a:xfrm>
                <a:off x="1602486" y="2894735"/>
                <a:ext cx="88466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87677A7-6AA4-4A60-BA8F-6A80B07E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86" y="2894735"/>
                <a:ext cx="884666" cy="289182"/>
              </a:xfrm>
              <a:prstGeom prst="rect">
                <a:avLst/>
              </a:prstGeom>
              <a:blipFill>
                <a:blip r:embed="rId4"/>
                <a:stretch>
                  <a:fillRect l="-5517" r="-1379" b="-234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FDBBF2-5A37-44C4-8A8A-D0D84329CBC9}"/>
                  </a:ext>
                </a:extLst>
              </p:cNvPr>
              <p:cNvSpPr txBox="1"/>
              <p:nvPr/>
            </p:nvSpPr>
            <p:spPr>
              <a:xfrm>
                <a:off x="2904165" y="2894735"/>
                <a:ext cx="88466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FFDBBF2-5A37-44C4-8A8A-D0D84329C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2894735"/>
                <a:ext cx="884666" cy="289182"/>
              </a:xfrm>
              <a:prstGeom prst="rect">
                <a:avLst/>
              </a:prstGeom>
              <a:blipFill>
                <a:blip r:embed="rId5"/>
                <a:stretch>
                  <a:fillRect l="-5479" r="-1370" b="-234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8A8C32B-1913-4C3B-8A27-E6465B262E42}"/>
                  </a:ext>
                </a:extLst>
              </p:cNvPr>
              <p:cNvSpPr txBox="1"/>
              <p:nvPr/>
            </p:nvSpPr>
            <p:spPr>
              <a:xfrm>
                <a:off x="8509560" y="2811610"/>
                <a:ext cx="85209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8A8C32B-1913-4C3B-8A27-E6465B262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560" y="2811610"/>
                <a:ext cx="852093" cy="289182"/>
              </a:xfrm>
              <a:prstGeom prst="rect">
                <a:avLst/>
              </a:prstGeom>
              <a:blipFill>
                <a:blip r:embed="rId6"/>
                <a:stretch>
                  <a:fillRect l="-2857" r="-1429" b="-12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2272D12-1056-4E8F-8F4C-6F37D9D6E45C}"/>
                  </a:ext>
                </a:extLst>
              </p:cNvPr>
              <p:cNvSpPr txBox="1"/>
              <p:nvPr/>
            </p:nvSpPr>
            <p:spPr>
              <a:xfrm>
                <a:off x="9628364" y="2811610"/>
                <a:ext cx="85209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2272D12-1056-4E8F-8F4C-6F37D9D6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64" y="2811610"/>
                <a:ext cx="852093" cy="289182"/>
              </a:xfrm>
              <a:prstGeom prst="rect">
                <a:avLst/>
              </a:prstGeom>
              <a:blipFill>
                <a:blip r:embed="rId7"/>
                <a:stretch>
                  <a:fillRect l="-2857" r="-2143" b="-12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1DF6A2D-8D78-4E15-9E83-DDF655D4E75E}"/>
                  </a:ext>
                </a:extLst>
              </p:cNvPr>
              <p:cNvSpPr txBox="1"/>
              <p:nvPr/>
            </p:nvSpPr>
            <p:spPr>
              <a:xfrm>
                <a:off x="5178094" y="4669863"/>
                <a:ext cx="852093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1DF6A2D-8D78-4E15-9E83-DDF655D4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094" y="4669863"/>
                <a:ext cx="852093" cy="293542"/>
              </a:xfrm>
              <a:prstGeom prst="rect">
                <a:avLst/>
              </a:prstGeom>
              <a:blipFill>
                <a:blip r:embed="rId8"/>
                <a:stretch>
                  <a:fillRect l="-2857" r="-2143" b="-145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75D2992-B6C6-4570-873E-288D065074FA}"/>
                  </a:ext>
                </a:extLst>
              </p:cNvPr>
              <p:cNvSpPr txBox="1"/>
              <p:nvPr/>
            </p:nvSpPr>
            <p:spPr>
              <a:xfrm>
                <a:off x="6330147" y="4669863"/>
                <a:ext cx="852093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75D2992-B6C6-4570-873E-288D0650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147" y="4669863"/>
                <a:ext cx="852093" cy="293542"/>
              </a:xfrm>
              <a:prstGeom prst="rect">
                <a:avLst/>
              </a:prstGeom>
              <a:blipFill>
                <a:blip r:embed="rId9"/>
                <a:stretch>
                  <a:fillRect l="-2857" r="-2143" b="-145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echa: a la izquierda, derecha y arriba 14">
            <a:extLst>
              <a:ext uri="{FF2B5EF4-FFF2-40B4-BE49-F238E27FC236}">
                <a16:creationId xmlns:a16="http://schemas.microsoft.com/office/drawing/2014/main" id="{A25DF76A-A20A-4C72-AC04-F1C2C3D7F391}"/>
              </a:ext>
            </a:extLst>
          </p:cNvPr>
          <p:cNvSpPr/>
          <p:nvPr/>
        </p:nvSpPr>
        <p:spPr>
          <a:xfrm rot="10800000">
            <a:off x="4719000" y="2209763"/>
            <a:ext cx="2682579" cy="1647438"/>
          </a:xfrm>
          <a:prstGeom prst="leftRightUpArrow">
            <a:avLst>
              <a:gd name="adj1" fmla="val 19252"/>
              <a:gd name="adj2" fmla="val 12392"/>
              <a:gd name="adj3" fmla="val 15445"/>
            </a:avLst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634867-BCA9-4ED3-8818-002A71F46910}"/>
                  </a:ext>
                </a:extLst>
              </p:cNvPr>
              <p:cNvSpPr txBox="1"/>
              <p:nvPr/>
            </p:nvSpPr>
            <p:spPr>
              <a:xfrm>
                <a:off x="8512333" y="3113635"/>
                <a:ext cx="8574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634867-BCA9-4ED3-8818-002A71F4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333" y="3113635"/>
                <a:ext cx="857414" cy="289182"/>
              </a:xfrm>
              <a:prstGeom prst="rect">
                <a:avLst/>
              </a:prstGeom>
              <a:blipFill>
                <a:blip r:embed="rId10"/>
                <a:stretch>
                  <a:fillRect l="-2837" r="-2128" b="-1276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4B88EF6-2724-4FC7-A33D-2FE06166EA0F}"/>
                  </a:ext>
                </a:extLst>
              </p:cNvPr>
              <p:cNvSpPr txBox="1"/>
              <p:nvPr/>
            </p:nvSpPr>
            <p:spPr>
              <a:xfrm>
                <a:off x="9628364" y="3113635"/>
                <a:ext cx="85741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4B88EF6-2724-4FC7-A33D-2FE06166E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64" y="3113635"/>
                <a:ext cx="857414" cy="289182"/>
              </a:xfrm>
              <a:prstGeom prst="rect">
                <a:avLst/>
              </a:prstGeom>
              <a:blipFill>
                <a:blip r:embed="rId11"/>
                <a:stretch>
                  <a:fillRect l="-2837" r="-2128" b="-1276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EEB1FC9-436E-48D7-B801-E350F34AB0CB}"/>
                  </a:ext>
                </a:extLst>
              </p:cNvPr>
              <p:cNvSpPr txBox="1"/>
              <p:nvPr/>
            </p:nvSpPr>
            <p:spPr>
              <a:xfrm>
                <a:off x="5180869" y="4938639"/>
                <a:ext cx="857414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EEB1FC9-436E-48D7-B801-E350F34AB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69" y="4938639"/>
                <a:ext cx="857414" cy="293542"/>
              </a:xfrm>
              <a:prstGeom prst="rect">
                <a:avLst/>
              </a:prstGeom>
              <a:blipFill>
                <a:blip r:embed="rId12"/>
                <a:stretch>
                  <a:fillRect l="-2837" r="-1418" b="-145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8B6131F-2385-4D8A-9761-1D781D7F629D}"/>
                  </a:ext>
                </a:extLst>
              </p:cNvPr>
              <p:cNvSpPr txBox="1"/>
              <p:nvPr/>
            </p:nvSpPr>
            <p:spPr>
              <a:xfrm>
                <a:off x="6345122" y="4938639"/>
                <a:ext cx="857414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8B6131F-2385-4D8A-9761-1D781D7F6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122" y="4938639"/>
                <a:ext cx="857414" cy="293542"/>
              </a:xfrm>
              <a:prstGeom prst="rect">
                <a:avLst/>
              </a:prstGeom>
              <a:blipFill>
                <a:blip r:embed="rId13"/>
                <a:stretch>
                  <a:fillRect l="-2837" r="-1418" b="-145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CBD0505-6D9A-40CB-B6A8-53B82B9049FD}"/>
                  </a:ext>
                </a:extLst>
              </p:cNvPr>
              <p:cNvSpPr txBox="1"/>
              <p:nvPr/>
            </p:nvSpPr>
            <p:spPr>
              <a:xfrm>
                <a:off x="0" y="5506964"/>
                <a:ext cx="10480457" cy="670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),(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s-MX" sz="1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0" i="0" smtClean="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):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 sz="1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MX" sz="1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1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):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18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MX" sz="18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1800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18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1800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sz="18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CBD0505-6D9A-40CB-B6A8-53B82B904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06964"/>
                <a:ext cx="10480457" cy="670696"/>
              </a:xfrm>
              <a:prstGeom prst="rect">
                <a:avLst/>
              </a:prstGeom>
              <a:blipFill>
                <a:blip r:embed="rId14"/>
                <a:stretch>
                  <a:fillRect l="-465" t="-4545" b="-63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384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DE33C-FD68-4568-B8DC-DABA8D5F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s-MX" dirty="0"/>
              <a:t>III. </a:t>
            </a:r>
            <a:r>
              <a:rPr lang="es-MX" dirty="0" err="1"/>
              <a:t>Segment</a:t>
            </a:r>
            <a:r>
              <a:rPr lang="es-MX" dirty="0"/>
              <a:t> </a:t>
            </a:r>
            <a:r>
              <a:rPr lang="es-MX" dirty="0" err="1"/>
              <a:t>reconciliation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E5B24-9AC9-41D8-9502-2100B1CD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7466A8F-0003-481A-8F8E-35773B9EA489}"/>
              </a:ext>
            </a:extLst>
          </p:cNvPr>
          <p:cNvGrpSpPr/>
          <p:nvPr/>
        </p:nvGrpSpPr>
        <p:grpSpPr>
          <a:xfrm>
            <a:off x="1065403" y="2773189"/>
            <a:ext cx="3850162" cy="1354993"/>
            <a:chOff x="4071856" y="3948659"/>
            <a:chExt cx="3850162" cy="1354993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1566531-095E-4A84-A1CB-27739F00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1856" y="3948659"/>
              <a:ext cx="3850162" cy="13549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21DF6A2D-8D78-4E15-9E83-DDF655D4E75E}"/>
                    </a:ext>
                  </a:extLst>
                </p:cNvPr>
                <p:cNvSpPr txBox="1"/>
                <p:nvPr/>
              </p:nvSpPr>
              <p:spPr>
                <a:xfrm>
                  <a:off x="5178094" y="4669863"/>
                  <a:ext cx="852093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21DF6A2D-8D78-4E15-9E83-DDF655D4E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094" y="4669863"/>
                  <a:ext cx="852093" cy="293542"/>
                </a:xfrm>
                <a:prstGeom prst="rect">
                  <a:avLst/>
                </a:prstGeom>
                <a:blipFill>
                  <a:blip r:embed="rId3"/>
                  <a:stretch>
                    <a:fillRect l="-2857" r="-2143" b="-1458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E75D2992-B6C6-4570-873E-288D065074FA}"/>
                    </a:ext>
                  </a:extLst>
                </p:cNvPr>
                <p:cNvSpPr txBox="1"/>
                <p:nvPr/>
              </p:nvSpPr>
              <p:spPr>
                <a:xfrm>
                  <a:off x="6330147" y="4669863"/>
                  <a:ext cx="852093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E75D2992-B6C6-4570-873E-288D06507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147" y="4669863"/>
                  <a:ext cx="852093" cy="293542"/>
                </a:xfrm>
                <a:prstGeom prst="rect">
                  <a:avLst/>
                </a:prstGeom>
                <a:blipFill>
                  <a:blip r:embed="rId4"/>
                  <a:stretch>
                    <a:fillRect l="-2857" r="-2143" b="-1458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DEEB1FC9-436E-48D7-B801-E350F34AB0CB}"/>
                    </a:ext>
                  </a:extLst>
                </p:cNvPr>
                <p:cNvSpPr txBox="1"/>
                <p:nvPr/>
              </p:nvSpPr>
              <p:spPr>
                <a:xfrm>
                  <a:off x="5180869" y="4938639"/>
                  <a:ext cx="857414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DEEB1FC9-436E-48D7-B801-E350F34AB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869" y="4938639"/>
                  <a:ext cx="857414" cy="293542"/>
                </a:xfrm>
                <a:prstGeom prst="rect">
                  <a:avLst/>
                </a:prstGeom>
                <a:blipFill>
                  <a:blip r:embed="rId5"/>
                  <a:stretch>
                    <a:fillRect l="-2857" r="-2143" b="-1458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28B6131F-2385-4D8A-9761-1D781D7F629D}"/>
                    </a:ext>
                  </a:extLst>
                </p:cNvPr>
                <p:cNvSpPr txBox="1"/>
                <p:nvPr/>
              </p:nvSpPr>
              <p:spPr>
                <a:xfrm>
                  <a:off x="6345122" y="4938639"/>
                  <a:ext cx="857414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28B6131F-2385-4D8A-9761-1D781D7F6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122" y="4938639"/>
                  <a:ext cx="857414" cy="293542"/>
                </a:xfrm>
                <a:prstGeom prst="rect">
                  <a:avLst/>
                </a:prstGeom>
                <a:blipFill>
                  <a:blip r:embed="rId6"/>
                  <a:stretch>
                    <a:fillRect l="-2857" r="-2143" b="-14583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AD5EDE30-BFF1-48BD-A609-A9FDE2C1AFE6}"/>
              </a:ext>
            </a:extLst>
          </p:cNvPr>
          <p:cNvGrpSpPr/>
          <p:nvPr/>
        </p:nvGrpSpPr>
        <p:grpSpPr>
          <a:xfrm>
            <a:off x="7182163" y="2773190"/>
            <a:ext cx="3850162" cy="1354993"/>
            <a:chOff x="6288637" y="2751502"/>
            <a:chExt cx="3850162" cy="1354993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BFC417EB-379F-40BF-892A-A1AF58F1BD6D}"/>
                </a:ext>
              </a:extLst>
            </p:cNvPr>
            <p:cNvGrpSpPr/>
            <p:nvPr/>
          </p:nvGrpSpPr>
          <p:grpSpPr>
            <a:xfrm>
              <a:off x="6288637" y="2751502"/>
              <a:ext cx="3850162" cy="1354993"/>
              <a:chOff x="4071856" y="3948659"/>
              <a:chExt cx="3850162" cy="1354993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440DAFDC-8BF8-4705-88BB-89F006B48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1856" y="3948659"/>
                <a:ext cx="3850162" cy="13549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1CC2E96B-1204-4D49-9258-008FC803B748}"/>
                      </a:ext>
                    </a:extLst>
                  </p:cNvPr>
                  <p:cNvSpPr txBox="1"/>
                  <p:nvPr/>
                </p:nvSpPr>
                <p:spPr>
                  <a:xfrm>
                    <a:off x="5413883" y="4669863"/>
                    <a:ext cx="423514" cy="2891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s-MX" dirty="0"/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1CC2E96B-1204-4D49-9258-008FC803B7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3883" y="4669863"/>
                    <a:ext cx="423514" cy="2891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429" r="-4286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91F2083F-C511-48F8-AE8F-60363971CFC4}"/>
                    </a:ext>
                  </a:extLst>
                </p:cNvPr>
                <p:cNvSpPr txBox="1"/>
                <p:nvPr/>
              </p:nvSpPr>
              <p:spPr>
                <a:xfrm>
                  <a:off x="7630664" y="3758749"/>
                  <a:ext cx="428835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91F2083F-C511-48F8-AE8F-60363971C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664" y="3758749"/>
                  <a:ext cx="428835" cy="289182"/>
                </a:xfrm>
                <a:prstGeom prst="rect">
                  <a:avLst/>
                </a:prstGeom>
                <a:blipFill>
                  <a:blip r:embed="rId8"/>
                  <a:stretch>
                    <a:fillRect l="-9859" r="-4225" b="-12500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0D41DE2B-2757-4833-A23E-D960581C439C}"/>
                    </a:ext>
                  </a:extLst>
                </p:cNvPr>
                <p:cNvSpPr txBox="1"/>
                <p:nvPr/>
              </p:nvSpPr>
              <p:spPr>
                <a:xfrm>
                  <a:off x="8742533" y="3469567"/>
                  <a:ext cx="423514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0D41DE2B-2757-4833-A23E-D960581C4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533" y="3469567"/>
                  <a:ext cx="423514" cy="289182"/>
                </a:xfrm>
                <a:prstGeom prst="rect">
                  <a:avLst/>
                </a:prstGeom>
                <a:blipFill>
                  <a:blip r:embed="rId9"/>
                  <a:stretch>
                    <a:fillRect l="-13043" r="-4348" b="-12766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08DE1691-9FF8-41F6-9521-51DF4ACD36D9}"/>
                    </a:ext>
                  </a:extLst>
                </p:cNvPr>
                <p:cNvSpPr txBox="1"/>
                <p:nvPr/>
              </p:nvSpPr>
              <p:spPr>
                <a:xfrm>
                  <a:off x="8755387" y="3741483"/>
                  <a:ext cx="428835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08DE1691-9FF8-41F6-9521-51DF4ACD3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5387" y="3741483"/>
                  <a:ext cx="428835" cy="289182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4286" b="-12500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CBBA4FDF-70E7-4315-AC9C-4F4960A281BD}"/>
              </a:ext>
            </a:extLst>
          </p:cNvPr>
          <p:cNvSpPr/>
          <p:nvPr/>
        </p:nvSpPr>
        <p:spPr>
          <a:xfrm rot="16200000">
            <a:off x="5786837" y="2636640"/>
            <a:ext cx="778030" cy="1556087"/>
          </a:xfrm>
          <a:prstGeom prst="downArrow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D42FD66-BD61-4F13-A9B2-D67DECFD5B70}"/>
                  </a:ext>
                </a:extLst>
              </p:cNvPr>
              <p:cNvSpPr txBox="1"/>
              <p:nvPr/>
            </p:nvSpPr>
            <p:spPr>
              <a:xfrm>
                <a:off x="79852" y="4849386"/>
                <a:ext cx="11691234" cy="682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…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s-MX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MX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MX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𝑁𝑢𝑚𝑒𝑟𝑖𝑐𝑎𝑙</m:t>
                      </m:r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DD42FD66-BD61-4F13-A9B2-D67DECFD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2" y="4849386"/>
                <a:ext cx="11691234" cy="6826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009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822FE06-95E6-4C16-A1BB-BEA72A4EEA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3946" y="1825624"/>
                <a:ext cx="11978054" cy="5032375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s-MX" sz="2800" dirty="0"/>
                  <a:t>Segmentation: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 →(0:</m:t>
                    </m:r>
                    <m:f>
                      <m:fPr>
                        <m:ctrlPr>
                          <a:rPr lang="es-MX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2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2800" dirty="0"/>
                  <a:t>…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s-MX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2800" dirty="0"/>
                  <a:t>: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MX" sz="2800" dirty="0"/>
                  <a:t>)</a:t>
                </a:r>
              </a:p>
              <a:p>
                <a:pPr marL="0" indent="0">
                  <a:buNone/>
                </a:pPr>
                <a:endParaRPr lang="es-MX" sz="2800" dirty="0"/>
              </a:p>
              <a:p>
                <a:r>
                  <a:rPr lang="es-MX" sz="2800" dirty="0" err="1"/>
                  <a:t>Scaling</a:t>
                </a:r>
                <a:r>
                  <a:rPr lang="es-MX" sz="2800" dirty="0"/>
                  <a:t>: </a:t>
                </a:r>
                <a:r>
                  <a:rPr lang="es-MX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),(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s-MX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0" smtClean="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):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MX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MX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):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s-MX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MX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2400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24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2400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MX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sz="2400" dirty="0"/>
              </a:p>
              <a:p>
                <a:endParaRPr lang="es-MX" sz="2800" dirty="0"/>
              </a:p>
              <a:p>
                <a:r>
                  <a:rPr lang="es-MX" sz="2800" dirty="0" err="1"/>
                  <a:t>Segment</a:t>
                </a:r>
                <a:r>
                  <a:rPr lang="es-MX" sz="2800" dirty="0"/>
                  <a:t> </a:t>
                </a:r>
                <a:r>
                  <a:rPr lang="es-MX" sz="2800" dirty="0" err="1"/>
                  <a:t>Reconciliation</a:t>
                </a:r>
                <a:r>
                  <a:rPr lang="es-MX" sz="28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sSubSup>
                          <m:sSubSup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𝑁𝑢𝑚𝑒𝑟𝑖𝑐𝑎𝑙</m:t>
                    </m:r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𝑀𝑒𝑡h𝑜𝑑</m:t>
                    </m:r>
                  </m:oMath>
                </a14:m>
                <a:endParaRPr lang="es-MX" sz="2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822FE06-95E6-4C16-A1BB-BEA72A4EE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3946" y="1825624"/>
                <a:ext cx="11978054" cy="5032375"/>
              </a:xfrm>
              <a:blipFill>
                <a:blip r:embed="rId3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7E263676-8384-4886-B480-3A7B1BCAC0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3946" y="49270"/>
                <a:ext cx="11764108" cy="161327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sz="5400" dirty="0">
                    <a:solidFill>
                      <a:schemeClr val="tx1"/>
                    </a:solidFill>
                  </a:rPr>
                  <a:t>Translation Algorithm: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𝐻𝐻</m:t>
                        </m:r>
                      </m:e>
                      <m:sup>
                        <m:r>
                          <a:rPr lang="en-US" sz="5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5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5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𝐻𝐻</m:t>
                    </m:r>
                  </m:oMath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7E263676-8384-4886-B480-3A7B1BCAC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3946" y="49270"/>
                <a:ext cx="11764108" cy="1613276"/>
              </a:xfrm>
              <a:blipFill>
                <a:blip r:embed="rId4"/>
                <a:stretch>
                  <a:fillRect t="-1185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A540FC-02D5-41F2-A651-137B53DC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8AC90-A8F4-4C40-96E3-67C40672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BENEFITS OF TRANSLATION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A89D2F-CCCF-4823-B3E9-B8D0F57C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024" y="6356350"/>
            <a:ext cx="11027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7A6979-0714-4377-B894-6BE4C2D6E20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F4DC032C-828C-45B8-BE7B-370BDD18F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23205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544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FF75F-F789-4CA1-8A0D-F474802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Testing </a:t>
            </a:r>
            <a:r>
              <a:rPr lang="es-MX" dirty="0" err="1"/>
              <a:t>Instance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3B9EAFD-36E7-435D-89AF-038746250B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4053" y="2645692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8C30033-D749-4878-9296-1D56C22B8161}"/>
              </a:ext>
            </a:extLst>
          </p:cNvPr>
          <p:cNvGraphicFramePr>
            <a:graphicFrameLocks/>
          </p:cNvGraphicFramePr>
          <p:nvPr/>
        </p:nvGraphicFramePr>
        <p:xfrm>
          <a:off x="7234987" y="2645691"/>
          <a:ext cx="3412960" cy="2535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240">
                  <a:extLst>
                    <a:ext uri="{9D8B030D-6E8A-4147-A177-3AD203B41FA5}">
                      <a16:colId xmlns:a16="http://schemas.microsoft.com/office/drawing/2014/main" val="2507232972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1437793153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868313449"/>
                    </a:ext>
                  </a:extLst>
                </a:gridCol>
                <a:gridCol w="853240">
                  <a:extLst>
                    <a:ext uri="{9D8B030D-6E8A-4147-A177-3AD203B41FA5}">
                      <a16:colId xmlns:a16="http://schemas.microsoft.com/office/drawing/2014/main" val="3948807661"/>
                    </a:ext>
                  </a:extLst>
                </a:gridCol>
              </a:tblGrid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08491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19800"/>
                  </a:ext>
                </a:extLst>
              </a:tr>
              <a:tr h="845303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46724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C44856D-EAC4-48BA-B038-D3C13C8004BD}"/>
              </a:ext>
            </a:extLst>
          </p:cNvPr>
          <p:cNvSpPr txBox="1"/>
          <p:nvPr/>
        </p:nvSpPr>
        <p:spPr>
          <a:xfrm>
            <a:off x="7234987" y="2019004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Machine </a:t>
            </a:r>
            <a:r>
              <a:rPr lang="es-MX" sz="2400" dirty="0" err="1"/>
              <a:t>Id’s</a:t>
            </a:r>
            <a:endParaRPr lang="es-MX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A4B031-89EE-484F-9022-F7E17097F881}"/>
              </a:ext>
            </a:extLst>
          </p:cNvPr>
          <p:cNvSpPr txBox="1"/>
          <p:nvPr/>
        </p:nvSpPr>
        <p:spPr>
          <a:xfrm>
            <a:off x="1696453" y="2141621"/>
            <a:ext cx="34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Processing Times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702AD-DCD8-4E09-9A77-E69B10B3C172}"/>
              </a:ext>
            </a:extLst>
          </p:cNvPr>
          <p:cNvSpPr txBox="1"/>
          <p:nvPr/>
        </p:nvSpPr>
        <p:spPr>
          <a:xfrm>
            <a:off x="372985" y="2823386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002754-3104-429F-A4E1-D8B3FCB0D5B8}"/>
              </a:ext>
            </a:extLst>
          </p:cNvPr>
          <p:cNvSpPr txBox="1"/>
          <p:nvPr/>
        </p:nvSpPr>
        <p:spPr>
          <a:xfrm>
            <a:off x="372984" y="3731973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D41AC2-54D6-449A-9805-F93B7848AA94}"/>
              </a:ext>
            </a:extLst>
          </p:cNvPr>
          <p:cNvSpPr txBox="1"/>
          <p:nvPr/>
        </p:nvSpPr>
        <p:spPr>
          <a:xfrm>
            <a:off x="372983" y="4640560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AD4A64-F28C-4DA9-A95E-2913D9080F5D}"/>
              </a:ext>
            </a:extLst>
          </p:cNvPr>
          <p:cNvSpPr txBox="1"/>
          <p:nvPr/>
        </p:nvSpPr>
        <p:spPr>
          <a:xfrm>
            <a:off x="6035844" y="2819308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F762C5-CEFB-4720-9BD9-BC40F1797040}"/>
              </a:ext>
            </a:extLst>
          </p:cNvPr>
          <p:cNvSpPr txBox="1"/>
          <p:nvPr/>
        </p:nvSpPr>
        <p:spPr>
          <a:xfrm>
            <a:off x="6035843" y="3727895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86094A-513B-429B-9809-4C0023889EF9}"/>
              </a:ext>
            </a:extLst>
          </p:cNvPr>
          <p:cNvSpPr txBox="1"/>
          <p:nvPr/>
        </p:nvSpPr>
        <p:spPr>
          <a:xfrm>
            <a:off x="6035842" y="4636482"/>
            <a:ext cx="16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J3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23EE12-E83A-42F2-AACF-2E27E2269820}"/>
              </a:ext>
            </a:extLst>
          </p:cNvPr>
          <p:cNvSpPr txBox="1"/>
          <p:nvPr/>
        </p:nvSpPr>
        <p:spPr>
          <a:xfrm>
            <a:off x="2711116" y="59139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Features</a:t>
            </a:r>
            <a:r>
              <a:rPr lang="es-MX" dirty="0"/>
              <a:t>:   0.0732    0.0682    0.2311    0.2963    0.0833</a:t>
            </a:r>
          </a:p>
          <a:p>
            <a:r>
              <a:rPr lang="es-MX" dirty="0" err="1"/>
              <a:t>Distance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rule: 0.3977    0.3075    0.8100    1.3574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33B8AB-8CE9-452C-88B2-2EE279EB0163}"/>
              </a:ext>
            </a:extLst>
          </p:cNvPr>
          <p:cNvSpPr txBox="1"/>
          <p:nvPr/>
        </p:nvSpPr>
        <p:spPr>
          <a:xfrm>
            <a:off x="4122821" y="5575390"/>
            <a:ext cx="526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Mirsh175 | Mirsh15 | Mirsh29 | Mirsh282| Mirsh95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CDA693-DF09-431D-A178-B50CD70ED09E}"/>
              </a:ext>
            </a:extLst>
          </p:cNvPr>
          <p:cNvSpPr txBox="1"/>
          <p:nvPr/>
        </p:nvSpPr>
        <p:spPr>
          <a:xfrm>
            <a:off x="4957013" y="6398153"/>
            <a:ext cx="373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LPT     |    SPT     |     MPA    |     LPA</a:t>
            </a:r>
          </a:p>
        </p:txBody>
      </p:sp>
    </p:spTree>
    <p:extLst>
      <p:ext uri="{BB962C8B-B14F-4D97-AF65-F5344CB8AC3E}">
        <p14:creationId xmlns:p14="http://schemas.microsoft.com/office/powerpoint/2010/main" val="653544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8091</Words>
  <Application>Microsoft Office PowerPoint</Application>
  <PresentationFormat>Panorámica</PresentationFormat>
  <Paragraphs>1589</Paragraphs>
  <Slides>85</Slides>
  <Notes>68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Tema de Office</vt:lpstr>
      <vt:lpstr>Testing HH’s</vt:lpstr>
      <vt:lpstr>Solvers Representation</vt:lpstr>
      <vt:lpstr>First HH to test</vt:lpstr>
      <vt:lpstr>Testing Instance</vt:lpstr>
      <vt:lpstr>First Step</vt:lpstr>
      <vt:lpstr>Second Step</vt:lpstr>
      <vt:lpstr>Third Step</vt:lpstr>
      <vt:lpstr>Second HH to test</vt:lpstr>
      <vt:lpstr>Testing Instance</vt:lpstr>
      <vt:lpstr>First Step</vt:lpstr>
      <vt:lpstr>Second Step</vt:lpstr>
      <vt:lpstr>Third Step</vt:lpstr>
      <vt:lpstr>Third HH to test, random rules</vt:lpstr>
      <vt:lpstr>Testing Instance</vt:lpstr>
      <vt:lpstr>First Step</vt:lpstr>
      <vt:lpstr>Second Step</vt:lpstr>
      <vt:lpstr>Third Step</vt:lpstr>
      <vt:lpstr>fourth HH to test, trained for LPTvsSPT Instances</vt:lpstr>
      <vt:lpstr>LPTvsSPT Instance</vt:lpstr>
      <vt:lpstr>First Step</vt:lpstr>
      <vt:lpstr>Second Step</vt:lpstr>
      <vt:lpstr>Third Step</vt:lpstr>
      <vt:lpstr>Testing  a squared Hyper-Heuristic</vt:lpstr>
      <vt:lpstr>Solvers for testing HH^2</vt:lpstr>
      <vt:lpstr>HH2 model for testing</vt:lpstr>
      <vt:lpstr>Testing Instance</vt:lpstr>
      <vt:lpstr>First Step</vt:lpstr>
      <vt:lpstr>Second Step</vt:lpstr>
      <vt:lpstr>Third Step</vt:lpstr>
      <vt:lpstr>Fourth Step</vt:lpstr>
      <vt:lpstr>Fifth Step</vt:lpstr>
      <vt:lpstr>Sixth Step</vt:lpstr>
      <vt:lpstr>Seventh Step</vt:lpstr>
      <vt:lpstr>Eighth Step</vt:lpstr>
      <vt:lpstr>Ninth Step</vt:lpstr>
      <vt:lpstr>Now let’s try the same model but with more complex solvers (trained HHs)</vt:lpstr>
      <vt:lpstr>Testing Instance</vt:lpstr>
      <vt:lpstr>First Step</vt:lpstr>
      <vt:lpstr>Second Step</vt:lpstr>
      <vt:lpstr>Third Step</vt:lpstr>
      <vt:lpstr>Presentación de PowerPoint</vt:lpstr>
      <vt:lpstr>Now we trained a HH^2 with two already trained HHs, the model:</vt:lpstr>
      <vt:lpstr>Trained hh^2 (5 features, 2 rules) solvers: hh1, hh2</vt:lpstr>
      <vt:lpstr>The HHs are the same as previous case:</vt:lpstr>
      <vt:lpstr>TRAINED HHs (5 features, 10 rules) solvers: lpt, spt mpa, lpa</vt:lpstr>
      <vt:lpstr>Presentación de PowerPoint</vt:lpstr>
      <vt:lpstr>Let’s see how it behaves with a random instance</vt:lpstr>
      <vt:lpstr>First Step</vt:lpstr>
      <vt:lpstr>Second Step</vt:lpstr>
      <vt:lpstr>Third Step</vt:lpstr>
      <vt:lpstr>The rest of the instance had the same result, HH1 was always selected, and from HH1 solver 4 was always selected, meaning that all steps were executed with LPT.  </vt:lpstr>
      <vt:lpstr>Presentación de PowerPoint</vt:lpstr>
      <vt:lpstr>Presentación de PowerPoint</vt:lpstr>
      <vt:lpstr>Let’s try a different random Instance, same HH^2 model… </vt:lpstr>
      <vt:lpstr>First Step</vt:lpstr>
      <vt:lpstr>Second Step</vt:lpstr>
      <vt:lpstr>Third Step</vt:lpstr>
      <vt:lpstr>Fourth Step</vt:lpstr>
      <vt:lpstr>Fifth Step</vt:lpstr>
      <vt:lpstr>SUMMARY OF LAST TEST</vt:lpstr>
      <vt:lpstr>Presentación de PowerPoint</vt:lpstr>
      <vt:lpstr>Presentación de PowerPoint</vt:lpstr>
      <vt:lpstr>Lastly, let’s try an instance tailored as LPTvsSPT (LPT is favored)</vt:lpstr>
      <vt:lpstr>Presentación de PowerPoint</vt:lpstr>
      <vt:lpstr>Presentación de PowerPoint</vt:lpstr>
      <vt:lpstr>Presentación de PowerPoint</vt:lpstr>
      <vt:lpstr>Lastly, let’s try an instance tailored as SPTvsLPT (SPT is favored)</vt:lpstr>
      <vt:lpstr>Presentación de PowerPoint</vt:lpstr>
      <vt:lpstr>Presentación de PowerPoint</vt:lpstr>
      <vt:lpstr>Presentación de PowerPoint</vt:lpstr>
      <vt:lpstr>SUMMARY</vt:lpstr>
      <vt:lpstr>Translation Algorithm: 〖HH〗^2→HH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I. Segmentation</vt:lpstr>
      <vt:lpstr>II. Scaling</vt:lpstr>
      <vt:lpstr>III. Segment reconciliation</vt:lpstr>
      <vt:lpstr>Translation Algorithm: 〖HH〗^2→HH</vt:lpstr>
      <vt:lpstr>BENEFITS OF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HH’s</dc:title>
  <dc:creator>Alonso Vela Morales</dc:creator>
  <cp:lastModifiedBy>Alonso Vela Morales</cp:lastModifiedBy>
  <cp:revision>1</cp:revision>
  <dcterms:created xsi:type="dcterms:W3CDTF">2020-12-10T21:12:00Z</dcterms:created>
  <dcterms:modified xsi:type="dcterms:W3CDTF">2020-12-10T21:38:06Z</dcterms:modified>
</cp:coreProperties>
</file>